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5.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5" r:id="rId6"/>
  </p:sldMasterIdLst>
  <p:notesMasterIdLst>
    <p:notesMasterId r:id="rId21"/>
  </p:notesMasterIdLst>
  <p:handoutMasterIdLst>
    <p:handoutMasterId r:id="rId22"/>
  </p:handoutMasterIdLst>
  <p:sldIdLst>
    <p:sldId id="4585" r:id="rId7"/>
    <p:sldId id="4488" r:id="rId8"/>
    <p:sldId id="4583" r:id="rId9"/>
    <p:sldId id="4574" r:id="rId10"/>
    <p:sldId id="4495" r:id="rId11"/>
    <p:sldId id="4582" r:id="rId12"/>
    <p:sldId id="4576" r:id="rId13"/>
    <p:sldId id="4577" r:id="rId14"/>
    <p:sldId id="4584" r:id="rId15"/>
    <p:sldId id="4579" r:id="rId16"/>
    <p:sldId id="4586" r:id="rId17"/>
    <p:sldId id="4587" r:id="rId18"/>
    <p:sldId id="349" r:id="rId19"/>
    <p:sldId id="314" r:id="rId2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B3CF"/>
    <a:srgbClr val="000F5E"/>
    <a:srgbClr val="FFDC18"/>
    <a:srgbClr val="757575"/>
    <a:srgbClr val="EAEAEA"/>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74"/>
    <p:restoredTop sz="76690"/>
  </p:normalViewPr>
  <p:slideViewPr>
    <p:cSldViewPr snapToGrid="0" snapToObjects="1" showGuides="1">
      <p:cViewPr varScale="1">
        <p:scale>
          <a:sx n="82" d="100"/>
          <a:sy n="82" d="100"/>
        </p:scale>
        <p:origin x="656" y="4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p:scale>
          <a:sx n="80" d="100"/>
          <a:sy n="80" d="100"/>
        </p:scale>
        <p:origin x="1748" y="-9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5/6/2019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hristophm.github.io/interpretable-ml-book/logistic.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towardsdatascience.com/linear-regression-using-gradient-descent-97a6c8700931" TargetMode="External"/><Relationship Id="rId4" Type="http://schemas.openxmlformats.org/officeDocument/2006/relationships/hyperlink" Target="https://christophm.github.io/interpretable-ml-book/limo.html#limo"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hristophm.github.io/interpretable-ml-book/logistic.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towardsdatascience.com/linear-regression-using-gradient-descent-97a6c8700931" TargetMode="External"/><Relationship Id="rId4" Type="http://schemas.openxmlformats.org/officeDocument/2006/relationships/hyperlink" Target="https://christophm.github.io/interpretable-ml-book/limo.html#lim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merican-rails.com/stephensons-rocket.html#gallery[pageGallery]/4/"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hehenryford.org/collections-and-research/digital-collections/artifact/9628#slide=gs-18763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hristophm.github.io/interpretable-ml-book/logistic.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towardsdatascience.com/linear-regression-using-gradient-descent-97a6c8700931" TargetMode="External"/><Relationship Id="rId4" Type="http://schemas.openxmlformats.org/officeDocument/2006/relationships/hyperlink" Target="https://christophm.github.io/interpretable-ml-book/limo.html#limo"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51302"/>
          </a:xfrm>
        </p:spPr>
        <p:txBody>
          <a:bodyPr/>
          <a:lstStyle/>
          <a:p>
            <a:r>
              <a:rPr lang="en-GB" b="1" dirty="0"/>
              <a:t>Artificial Intelligence</a:t>
            </a:r>
            <a:r>
              <a:rPr lang="en-GB" dirty="0"/>
              <a:t> (AI) is the broadest concept of machines being able to carry out tasks that mimic human capabilities:</a:t>
            </a:r>
          </a:p>
          <a:p>
            <a:pPr marL="171450" indent="-171450">
              <a:buFont typeface="Arial" panose="020B0604020202020204" pitchFamily="34" charset="0"/>
              <a:buChar char="•"/>
            </a:pPr>
            <a:r>
              <a:rPr lang="en-GB" dirty="0"/>
              <a:t>Once such a capability has been mastered it may no longer be called AI e.g. </a:t>
            </a:r>
            <a:r>
              <a:rPr lang="en-US" dirty="0"/>
              <a:t>Deep Blue’s win against world champion chess player Garry Kasparov in 1996. </a:t>
            </a:r>
          </a:p>
          <a:p>
            <a:pPr marL="171450" indent="-171450">
              <a:buFont typeface="Arial" panose="020B0604020202020204" pitchFamily="34" charset="0"/>
              <a:buChar char="•"/>
            </a:pPr>
            <a:r>
              <a:rPr lang="en-US" dirty="0"/>
              <a:t>Examples of AI at the time of unveiling: </a:t>
            </a:r>
            <a:r>
              <a:rPr lang="en-GB" dirty="0"/>
              <a:t>IBM’s Watson win at Jeopardy in 2011</a:t>
            </a:r>
          </a:p>
          <a:p>
            <a:pPr marL="171450" indent="-171450">
              <a:buFont typeface="Arial" panose="020B0604020202020204" pitchFamily="34" charset="0"/>
              <a:buChar char="•"/>
            </a:pPr>
            <a:r>
              <a:rPr lang="en-GB" dirty="0"/>
              <a:t>Google’s AlphaGo win against top Go players in 2016 are good examples of significant AI achievements.  </a:t>
            </a:r>
          </a:p>
          <a:p>
            <a:pPr marL="171450" indent="-171450">
              <a:buFont typeface="Arial" panose="020B0604020202020204" pitchFamily="34" charset="0"/>
              <a:buChar char="•"/>
            </a:pPr>
            <a:r>
              <a:rPr lang="en-GB" dirty="0"/>
              <a:t>Reasoning, planning, and natural language understanding are AI capabilities.</a:t>
            </a:r>
            <a:br>
              <a:rPr lang="en-GB" dirty="0"/>
            </a:br>
            <a:endParaRPr lang="en-GB" dirty="0"/>
          </a:p>
          <a:p>
            <a:r>
              <a:rPr lang="en-GB" dirty="0"/>
              <a:t> </a:t>
            </a:r>
            <a:r>
              <a:rPr lang="en-GB" b="1" dirty="0"/>
              <a:t>Machine Learning</a:t>
            </a:r>
            <a:r>
              <a:rPr lang="en-GB" dirty="0"/>
              <a:t> (ML)</a:t>
            </a:r>
          </a:p>
          <a:p>
            <a:pPr marL="171450" indent="-171450">
              <a:buFont typeface="Arial" panose="020B0604020202020204" pitchFamily="34" charset="0"/>
              <a:buChar char="•"/>
            </a:pPr>
            <a:r>
              <a:rPr lang="en-GB" dirty="0"/>
              <a:t>an AI capability based around the idea that we should be able to give machines access to data and let them learn for themselves </a:t>
            </a:r>
          </a:p>
          <a:p>
            <a:pPr marL="171450" indent="-171450">
              <a:buFont typeface="Arial" panose="020B0604020202020204" pitchFamily="34" charset="0"/>
              <a:buChar char="•"/>
            </a:pPr>
            <a:r>
              <a:rPr lang="en-GB" dirty="0"/>
              <a:t>a</a:t>
            </a:r>
            <a:r>
              <a:rPr lang="en-US" dirty="0"/>
              <a:t> machine “learns” if it gets better at performing a specific task as it gains experience. </a:t>
            </a:r>
          </a:p>
          <a:p>
            <a:pPr marL="171450" indent="-171450">
              <a:buFont typeface="Arial" panose="020B0604020202020204" pitchFamily="34" charset="0"/>
              <a:buChar char="•"/>
            </a:pPr>
            <a:r>
              <a:rPr lang="en-US" dirty="0"/>
              <a:t>For instance, an email spam detector might get better at differentiating between valid emails and spam by “learning” from emails that are discarded as spam</a:t>
            </a:r>
            <a:r>
              <a:rPr lang="en-GB" dirty="0"/>
              <a:t>.</a:t>
            </a:r>
          </a:p>
          <a:p>
            <a:endParaRPr lang="en-GB" dirty="0"/>
          </a:p>
          <a:p>
            <a:r>
              <a:rPr lang="en-GB" b="1" dirty="0"/>
              <a:t>Deep Learning</a:t>
            </a:r>
            <a:r>
              <a:rPr lang="en-GB" dirty="0"/>
              <a:t> (DL) </a:t>
            </a:r>
          </a:p>
          <a:p>
            <a:pPr marL="171450" indent="-171450">
              <a:buFont typeface="Arial" panose="020B0604020202020204" pitchFamily="34" charset="0"/>
              <a:buChar char="•"/>
            </a:pPr>
            <a:r>
              <a:rPr lang="en-GB" dirty="0"/>
              <a:t>a class of machine learning algorithms that produce models composed of deep </a:t>
            </a:r>
            <a:r>
              <a:rPr lang="en-GB" i="1" dirty="0"/>
              <a:t>neural networks</a:t>
            </a:r>
          </a:p>
          <a:p>
            <a:pPr marL="171450" indent="-171450">
              <a:buFont typeface="Arial" panose="020B0604020202020204" pitchFamily="34" charset="0"/>
              <a:buChar char="•"/>
            </a:pPr>
            <a:r>
              <a:rPr lang="en-GB" dirty="0"/>
              <a:t>Compared to non-DL, or classical ML algorithms, DL achieve world-class performance in a set of important applications, including image recognition and machine translation</a:t>
            </a:r>
          </a:p>
          <a:p>
            <a:pPr marL="171450" indent="-171450">
              <a:buFont typeface="Arial" panose="020B0604020202020204" pitchFamily="34" charset="0"/>
              <a:buChar char="•"/>
            </a:pPr>
            <a:r>
              <a:rPr lang="en-GB" dirty="0"/>
              <a:t>Take the same “secret sauce” that makes common classical ML algorithms work (defining a loss function to describe the delta between the actual outputs of a given set of inputs and the predicted output from the model; and using derivatives of that loss function to determine how to update weights in the model to minimize the loss function and thus maximize the accuracy of the prediction) and generalize it to work across multiple layers of weights</a:t>
            </a:r>
          </a:p>
          <a:p>
            <a:pPr marL="171450" indent="-171450">
              <a:buFont typeface="Arial" panose="020B0604020202020204" pitchFamily="34" charset="0"/>
              <a:buChar char="•"/>
            </a:pPr>
            <a:r>
              <a:rPr lang="en-GB" dirty="0"/>
              <a:t>You are sitting here today because of the accomplishments of deep learning – classical ML continues to provide value in many applications and has important advantages (including requiring less data and being much more explainable), but the breakthroughs, headlines, promise and concern is because of deep learning</a:t>
            </a:r>
          </a:p>
          <a:p>
            <a:pPr marL="171450" indent="-171450">
              <a:buFont typeface="Arial" panose="020B0604020202020204" pitchFamily="34" charset="0"/>
              <a:buChar char="•"/>
            </a:pPr>
            <a:r>
              <a:rPr lang="en-GB" dirty="0"/>
              <a:t>The starting gun of the deep learning revolution was in 2012 when a team using a deep learning approach achieved a result on </a:t>
            </a:r>
            <a:r>
              <a:rPr lang="en-GB" dirty="0" err="1"/>
              <a:t>Imagenet</a:t>
            </a:r>
            <a:r>
              <a:rPr lang="en-GB" dirty="0"/>
              <a:t> (an image recognition challenge) that was an order of magnitude better than what had been accomplished up to that point</a:t>
            </a:r>
          </a:p>
          <a:p>
            <a:pPr marL="171450" indent="-171450">
              <a:buFont typeface="Arial" panose="020B0604020202020204" pitchFamily="34" charset="0"/>
              <a:buChar char="•"/>
            </a:pPr>
            <a:r>
              <a:rPr lang="en-GB" dirty="0"/>
              <a:t>While the math behind deep learning is decades old, the flashpoint was only 7 years ago, and it’s only in the subsequent 5 years or so that the combination of stable usable frameworks, cheap (especially cloud) hardware, and accessible learning materials has made DL of interest </a:t>
            </a:r>
            <a:r>
              <a:rPr lang="en-GB"/>
              <a:t>to non-specialists</a:t>
            </a:r>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2629214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 </a:t>
            </a:r>
            <a:r>
              <a:rPr lang="en-US" dirty="0"/>
              <a:t>models the probabilities for classification problems with two possible outcomes. It’s an extension of the linear regression model for classification problems.</a:t>
            </a:r>
          </a:p>
          <a:p>
            <a:endParaRPr lang="en-US" dirty="0"/>
          </a:p>
          <a:p>
            <a:r>
              <a:rPr lang="en-US" dirty="0"/>
              <a:t>Instead of fitting a straight line or hyperplane, the logistic regression model uses the logistic function to squeeze the output of a linear equation between 0 and 1. The logistic function is defined as:</a:t>
            </a:r>
          </a:p>
          <a:p>
            <a:r>
              <a:rPr lang="en-US" dirty="0"/>
              <a:t>logistic(η)=11+exp(−η)</a:t>
            </a:r>
          </a:p>
          <a:p>
            <a:br>
              <a:rPr lang="en-US" dirty="0"/>
            </a:br>
            <a:r>
              <a:rPr lang="en-CA" dirty="0">
                <a:hlinkClick r:id="rId3"/>
              </a:rPr>
              <a:t>https://christophm.github.io/interpretable-ml-book/logistic.html</a:t>
            </a:r>
            <a:endParaRPr lang="en-CA" dirty="0"/>
          </a:p>
          <a:p>
            <a:endParaRPr lang="en-CA" dirty="0"/>
          </a:p>
          <a:p>
            <a:r>
              <a:rPr lang="en-CA" dirty="0"/>
              <a:t>An adaptation of linear regression</a:t>
            </a:r>
          </a:p>
          <a:p>
            <a:endParaRPr lang="en-CA" dirty="0"/>
          </a:p>
          <a:p>
            <a:r>
              <a:rPr lang="en-CA" dirty="0"/>
              <a:t>Linear regression: </a:t>
            </a:r>
            <a:r>
              <a:rPr lang="en-CA" dirty="0">
                <a:hlinkClick r:id="rId4"/>
              </a:rPr>
              <a:t>https://christophm.github.io/interpretable-ml-book/limo.html#limo</a:t>
            </a:r>
            <a:endParaRPr lang="en-CA" dirty="0"/>
          </a:p>
          <a:p>
            <a:endParaRPr lang="en-CA" dirty="0"/>
          </a:p>
          <a:p>
            <a:pPr marL="171450" indent="-171450">
              <a:buFontTx/>
              <a:buChar char="-"/>
            </a:pPr>
            <a:r>
              <a:rPr lang="en-CA" dirty="0"/>
              <a:t>Implementation of linear regression: </a:t>
            </a:r>
          </a:p>
          <a:p>
            <a:pPr marL="171450" indent="-171450">
              <a:buFontTx/>
              <a:buChar char="-"/>
            </a:pPr>
            <a:r>
              <a:rPr lang="en-CA" dirty="0">
                <a:hlinkClick r:id="rId5"/>
              </a:rPr>
              <a:t>https://towardsdatascience.com/linear-regression-using-gradient-descent-97a6c8700931</a:t>
            </a:r>
            <a:endParaRPr lang="en-CA" dirty="0"/>
          </a:p>
          <a:p>
            <a:endParaRPr lang="en-CA" dirty="0"/>
          </a:p>
          <a:p>
            <a:r>
              <a:rPr lang="es-ES" dirty="0"/>
              <a:t>Y = Mx + c</a:t>
            </a:r>
          </a:p>
          <a:p>
            <a:endParaRPr lang="es-ES" dirty="0"/>
          </a:p>
          <a:p>
            <a:endParaRPr lang="es-ES" dirty="0"/>
          </a:p>
          <a:p>
            <a:r>
              <a:rPr lang="en-US" dirty="0"/>
              <a:t>Gradient descent is an iterative optimization algorithm to find the minimum of a function. Here that function is our Loss Function.</a:t>
            </a:r>
          </a:p>
          <a:p>
            <a:br>
              <a:rPr lang="en-CA" dirty="0"/>
            </a:b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127810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 </a:t>
            </a:r>
            <a:r>
              <a:rPr lang="en-US" dirty="0"/>
              <a:t>models the probabilities for classification problems with two possible outcomes. It’s an extension of the linear regression model for classification problems.</a:t>
            </a:r>
          </a:p>
          <a:p>
            <a:endParaRPr lang="en-US" dirty="0"/>
          </a:p>
          <a:p>
            <a:r>
              <a:rPr lang="en-US" dirty="0"/>
              <a:t>Instead of fitting a straight line or hyperplane, the logistic regression model uses the logistic function to squeeze the output of a linear equation between 0 and 1. The logistic function is defined as:</a:t>
            </a:r>
          </a:p>
          <a:p>
            <a:r>
              <a:rPr lang="en-US" dirty="0"/>
              <a:t>logistic(η)=11+exp(−η)</a:t>
            </a:r>
          </a:p>
          <a:p>
            <a:br>
              <a:rPr lang="en-US" dirty="0"/>
            </a:br>
            <a:r>
              <a:rPr lang="en-CA" dirty="0">
                <a:hlinkClick r:id="rId3"/>
              </a:rPr>
              <a:t>https://christophm.github.io/interpretable-ml-book/logistic.html</a:t>
            </a:r>
            <a:endParaRPr lang="en-CA" dirty="0"/>
          </a:p>
          <a:p>
            <a:endParaRPr lang="en-CA" dirty="0"/>
          </a:p>
          <a:p>
            <a:r>
              <a:rPr lang="en-CA" dirty="0"/>
              <a:t>An adaptation of linear regression</a:t>
            </a:r>
          </a:p>
          <a:p>
            <a:endParaRPr lang="en-CA" dirty="0"/>
          </a:p>
          <a:p>
            <a:r>
              <a:rPr lang="en-CA" dirty="0"/>
              <a:t>Linear regression: </a:t>
            </a:r>
            <a:r>
              <a:rPr lang="en-CA" dirty="0">
                <a:hlinkClick r:id="rId4"/>
              </a:rPr>
              <a:t>https://christophm.github.io/interpretable-ml-book/limo.html#limo</a:t>
            </a:r>
            <a:endParaRPr lang="en-CA" dirty="0"/>
          </a:p>
          <a:p>
            <a:endParaRPr lang="en-CA" dirty="0"/>
          </a:p>
          <a:p>
            <a:pPr marL="171450" indent="-171450">
              <a:buFontTx/>
              <a:buChar char="-"/>
            </a:pPr>
            <a:r>
              <a:rPr lang="en-CA" dirty="0"/>
              <a:t>Implementation of linear regression: </a:t>
            </a:r>
          </a:p>
          <a:p>
            <a:pPr marL="171450" indent="-171450">
              <a:buFontTx/>
              <a:buChar char="-"/>
            </a:pPr>
            <a:r>
              <a:rPr lang="en-CA" dirty="0">
                <a:hlinkClick r:id="rId5"/>
              </a:rPr>
              <a:t>https://towardsdatascience.com/linear-regression-using-gradient-descent-97a6c8700931</a:t>
            </a:r>
            <a:endParaRPr lang="en-CA" dirty="0"/>
          </a:p>
          <a:p>
            <a:endParaRPr lang="en-CA" dirty="0"/>
          </a:p>
          <a:p>
            <a:r>
              <a:rPr lang="es-ES" dirty="0"/>
              <a:t>Y = Mx + c</a:t>
            </a:r>
          </a:p>
          <a:p>
            <a:endParaRPr lang="es-ES" dirty="0"/>
          </a:p>
          <a:p>
            <a:endParaRPr lang="es-ES" dirty="0"/>
          </a:p>
          <a:p>
            <a:r>
              <a:rPr lang="en-US" dirty="0"/>
              <a:t>Gradient descent is an iterative optimization algorithm to find the minimum of a function. Here that function is our Loss Function.</a:t>
            </a:r>
          </a:p>
          <a:p>
            <a:br>
              <a:rPr lang="en-CA" dirty="0"/>
            </a:b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312877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51302"/>
          </a:xfrm>
        </p:spPr>
        <p:txBody>
          <a:bodyPr/>
          <a:lstStyle/>
          <a:p>
            <a:r>
              <a:rPr lang="en-GB" b="1" dirty="0"/>
              <a:t>Artificial Intelligence</a:t>
            </a:r>
            <a:r>
              <a:rPr lang="en-GB" dirty="0"/>
              <a:t> (AI) is the broadest concept of machines being able to carry out tasks that mimic human capabilities:</a:t>
            </a:r>
          </a:p>
          <a:p>
            <a:pPr marL="171450" indent="-171450">
              <a:buFont typeface="Arial" panose="020B0604020202020204" pitchFamily="34" charset="0"/>
              <a:buChar char="•"/>
            </a:pPr>
            <a:r>
              <a:rPr lang="en-GB" dirty="0"/>
              <a:t>Once such a capability has been mastered it may no longer be called AI e.g. </a:t>
            </a:r>
            <a:r>
              <a:rPr lang="en-US" dirty="0"/>
              <a:t>Deep Blue’s win against world champion chess player Garry Kasparov in 1996. </a:t>
            </a:r>
          </a:p>
          <a:p>
            <a:pPr marL="171450" indent="-171450">
              <a:buFont typeface="Arial" panose="020B0604020202020204" pitchFamily="34" charset="0"/>
              <a:buChar char="•"/>
            </a:pPr>
            <a:r>
              <a:rPr lang="en-US" dirty="0"/>
              <a:t>Examples of AI at the time of unveiling: </a:t>
            </a:r>
            <a:r>
              <a:rPr lang="en-GB" dirty="0"/>
              <a:t>IBM’s Watson win at Jeopardy in 2011</a:t>
            </a:r>
          </a:p>
          <a:p>
            <a:pPr marL="171450" indent="-171450">
              <a:buFont typeface="Arial" panose="020B0604020202020204" pitchFamily="34" charset="0"/>
              <a:buChar char="•"/>
            </a:pPr>
            <a:r>
              <a:rPr lang="en-GB" dirty="0"/>
              <a:t>Google’s AlphaGo win against top Go players in 2016 are good examples of significant AI achievements.  </a:t>
            </a:r>
          </a:p>
          <a:p>
            <a:pPr marL="171450" indent="-171450">
              <a:buFont typeface="Arial" panose="020B0604020202020204" pitchFamily="34" charset="0"/>
              <a:buChar char="•"/>
            </a:pPr>
            <a:r>
              <a:rPr lang="en-GB" dirty="0"/>
              <a:t>Reasoning, planning, and natural language understanding are AI capabilities.</a:t>
            </a:r>
            <a:br>
              <a:rPr lang="en-GB" dirty="0"/>
            </a:br>
            <a:endParaRPr lang="en-GB" dirty="0"/>
          </a:p>
          <a:p>
            <a:r>
              <a:rPr lang="en-GB" dirty="0"/>
              <a:t> </a:t>
            </a:r>
            <a:r>
              <a:rPr lang="en-GB" b="1" dirty="0"/>
              <a:t>Machine Learning</a:t>
            </a:r>
            <a:r>
              <a:rPr lang="en-GB" dirty="0"/>
              <a:t> (ML)</a:t>
            </a:r>
          </a:p>
          <a:p>
            <a:pPr marL="171450" indent="-171450">
              <a:buFont typeface="Arial" panose="020B0604020202020204" pitchFamily="34" charset="0"/>
              <a:buChar char="•"/>
            </a:pPr>
            <a:r>
              <a:rPr lang="en-GB" dirty="0"/>
              <a:t>an AI capability based around the idea that we should be able to give machines access to data and let them learn for themselves </a:t>
            </a:r>
          </a:p>
          <a:p>
            <a:pPr marL="171450" indent="-171450">
              <a:buFont typeface="Arial" panose="020B0604020202020204" pitchFamily="34" charset="0"/>
              <a:buChar char="•"/>
            </a:pPr>
            <a:r>
              <a:rPr lang="en-GB" dirty="0"/>
              <a:t>a</a:t>
            </a:r>
            <a:r>
              <a:rPr lang="en-US" dirty="0"/>
              <a:t> machine “learns” if it gets better at performing a specific task as it gains experience. </a:t>
            </a:r>
          </a:p>
          <a:p>
            <a:pPr marL="171450" indent="-171450">
              <a:buFont typeface="Arial" panose="020B0604020202020204" pitchFamily="34" charset="0"/>
              <a:buChar char="•"/>
            </a:pPr>
            <a:r>
              <a:rPr lang="en-US" dirty="0"/>
              <a:t>For instance, an email spam detector might get better at differentiating between valid emails and spam by “learning” from emails that are discarded as spam</a:t>
            </a:r>
            <a:r>
              <a:rPr lang="en-GB" dirty="0"/>
              <a:t>.</a:t>
            </a:r>
          </a:p>
          <a:p>
            <a:endParaRPr lang="en-GB" dirty="0"/>
          </a:p>
          <a:p>
            <a:r>
              <a:rPr lang="en-GB" b="1" dirty="0"/>
              <a:t>Deep Learning</a:t>
            </a:r>
            <a:r>
              <a:rPr lang="en-GB" dirty="0"/>
              <a:t> (DL) </a:t>
            </a:r>
          </a:p>
          <a:p>
            <a:pPr marL="171450" indent="-171450">
              <a:buFont typeface="Arial" panose="020B0604020202020204" pitchFamily="34" charset="0"/>
              <a:buChar char="•"/>
            </a:pPr>
            <a:r>
              <a:rPr lang="en-GB" dirty="0"/>
              <a:t>a class of machine learning algorithms that produce models composed of deep </a:t>
            </a:r>
            <a:r>
              <a:rPr lang="en-GB" i="1" dirty="0"/>
              <a:t>neural networks</a:t>
            </a:r>
          </a:p>
          <a:p>
            <a:pPr marL="171450" indent="-171450">
              <a:buFont typeface="Arial" panose="020B0604020202020204" pitchFamily="34" charset="0"/>
              <a:buChar char="•"/>
            </a:pPr>
            <a:r>
              <a:rPr lang="en-GB" dirty="0"/>
              <a:t>Compared to non-DL, or classical ML algorithms, DL achieve world-class performance in a set of important applications, including image recognition and machine translation</a:t>
            </a:r>
          </a:p>
          <a:p>
            <a:pPr marL="171450" indent="-171450">
              <a:buFont typeface="Arial" panose="020B0604020202020204" pitchFamily="34" charset="0"/>
              <a:buChar char="•"/>
            </a:pPr>
            <a:r>
              <a:rPr lang="en-GB" dirty="0"/>
              <a:t>Take the same “secret sauce” that makes common classical ML algorithms work (defining a loss function to describe the delta between the actual outputs of a given set of inputs and the predicted output from the model; and using derivatives of that loss function to determine how to update weights in the model to minimize the loss function and thus maximize the accuracy of the prediction) and generalize it to work across multiple layers of weights</a:t>
            </a:r>
          </a:p>
          <a:p>
            <a:pPr marL="171450" indent="-171450">
              <a:buFont typeface="Arial" panose="020B0604020202020204" pitchFamily="34" charset="0"/>
              <a:buChar char="•"/>
            </a:pPr>
            <a:r>
              <a:rPr lang="en-GB" dirty="0"/>
              <a:t>You are sitting here today because of the accomplishments of deep learning – classical ML continues to provide value in many applications and has important advantages (including requiring less data and being much more explainable), but the breakthroughs, headlines, promise and concern is because of deep learning</a:t>
            </a:r>
          </a:p>
          <a:p>
            <a:pPr marL="171450" indent="-171450">
              <a:buFont typeface="Arial" panose="020B0604020202020204" pitchFamily="34" charset="0"/>
              <a:buChar char="•"/>
            </a:pPr>
            <a:r>
              <a:rPr lang="en-GB" dirty="0"/>
              <a:t>The starting gun of the deep learning revolution was in 2012 when a team using a deep learning approach achieved a result on </a:t>
            </a:r>
            <a:r>
              <a:rPr lang="en-GB" dirty="0" err="1"/>
              <a:t>Imagenet</a:t>
            </a:r>
            <a:r>
              <a:rPr lang="en-GB" dirty="0"/>
              <a:t> (an image recognition challenge) that was an order of magnitude better than what had been accomplished up to that point</a:t>
            </a:r>
          </a:p>
          <a:p>
            <a:pPr marL="171450" indent="-171450">
              <a:buFont typeface="Arial" panose="020B0604020202020204" pitchFamily="34" charset="0"/>
              <a:buChar char="•"/>
            </a:pPr>
            <a:r>
              <a:rPr lang="en-GB" dirty="0"/>
              <a:t>While the math behind deep learning is decades old, the flashpoint was only 7 years ago, and it’s only in the subsequent 5 years or so that the combination of stable usable frameworks, cheap (especially cloud) hardware, and accessible learning materials has made DL of interest </a:t>
            </a:r>
            <a:r>
              <a:rPr lang="en-GB"/>
              <a:t>to non-specialists</a:t>
            </a:r>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310036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51302"/>
          </a:xfrm>
        </p:spPr>
        <p:txBody>
          <a:bodyPr/>
          <a:lstStyle/>
          <a:p>
            <a:r>
              <a:rPr lang="en-US" dirty="0"/>
              <a:t>Robert H. Thurston - Thurston Robert H: History of the Growth of the Steam engine, D. Appleton &amp; Co 1878 WATTS</a:t>
            </a:r>
          </a:p>
          <a:p>
            <a:endParaRPr lang="en-US" dirty="0"/>
          </a:p>
          <a:p>
            <a:r>
              <a:rPr lang="en-US" dirty="0"/>
              <a:t>Rocket reconstruction: </a:t>
            </a:r>
            <a:r>
              <a:rPr lang="en-CA" dirty="0">
                <a:hlinkClick r:id="rId3"/>
              </a:rPr>
              <a:t>https://www.american-rails.com/stephensons-rocket.html#gallery[pageGallery]/4/</a:t>
            </a:r>
            <a:endParaRPr lang="en-CA" dirty="0"/>
          </a:p>
          <a:p>
            <a:endParaRPr lang="en-CA" dirty="0"/>
          </a:p>
          <a:p>
            <a:r>
              <a:rPr lang="en-CA" dirty="0"/>
              <a:t>Alleghany locomotive: </a:t>
            </a:r>
            <a:r>
              <a:rPr lang="en-CA" dirty="0">
                <a:hlinkClick r:id="rId4"/>
              </a:rPr>
              <a:t>https://www.thehenryford.org/collections-and-research/digital-collections/artifact/9628#slide=gs-187634</a:t>
            </a:r>
            <a:endParaRPr lang="en-CA" dirty="0"/>
          </a:p>
          <a:p>
            <a:r>
              <a:rPr lang="en-CA" dirty="0"/>
              <a:t>- Pulled from service after only 11 years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1972811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Classical Programming:</a:t>
            </a:r>
          </a:p>
          <a:p>
            <a:pPr marL="171450" indent="-171450">
              <a:buFont typeface="Arial" panose="020B0604020202020204" pitchFamily="34" charset="0"/>
              <a:buChar char="•"/>
            </a:pPr>
            <a:r>
              <a:rPr lang="en-GB" dirty="0"/>
              <a:t>Data is processed through code that is created by a developer to produce an output.</a:t>
            </a:r>
          </a:p>
          <a:p>
            <a:pPr marL="171450" indent="-171450">
              <a:buFont typeface="Arial" panose="020B0604020202020204" pitchFamily="34" charset="0"/>
              <a:buChar char="•"/>
            </a:pPr>
            <a:r>
              <a:rPr lang="en-GB" dirty="0"/>
              <a:t>The behaviour of the code may depend on the input data, but the code itself is immutable (with the exception of overloading functions to have different behaviour based on the type of the argument with which it is called – but even there the developer explicitly specified the behaviour)</a:t>
            </a:r>
            <a:br>
              <a:rPr lang="en-GB" dirty="0"/>
            </a:br>
            <a:endParaRPr lang="en-GB" dirty="0"/>
          </a:p>
          <a:p>
            <a:r>
              <a:rPr lang="en-GB" dirty="0"/>
              <a:t> </a:t>
            </a:r>
            <a:r>
              <a:rPr lang="en-GB" b="1" dirty="0"/>
              <a:t>Machine Learning</a:t>
            </a:r>
          </a:p>
          <a:p>
            <a:pPr marL="171450" indent="-171450">
              <a:buFont typeface="Arial" panose="020B0604020202020204" pitchFamily="34" charset="0"/>
              <a:buChar char="•"/>
            </a:pPr>
            <a:r>
              <a:rPr lang="en-GB" dirty="0"/>
              <a:t>The code organizes itself, determines its behaviour relative to input it sees when it is deployed, based on the data it has seen in the training phase. </a:t>
            </a:r>
          </a:p>
          <a:p>
            <a:pPr marL="171450" indent="-171450">
              <a:buFont typeface="Arial" panose="020B0604020202020204" pitchFamily="34" charset="0"/>
              <a:buChar char="•"/>
            </a:pPr>
            <a:r>
              <a:rPr lang="en-GB" dirty="0"/>
              <a:t>By showing the ML algorithm the input and the actual output (for example, the number of rooms and square footage of houses, along with their selling prices), you get a trained model</a:t>
            </a:r>
          </a:p>
          <a:p>
            <a:pPr marL="171450" indent="-171450">
              <a:buFont typeface="Arial" panose="020B0604020202020204" pitchFamily="34" charset="0"/>
              <a:buChar char="•"/>
            </a:pPr>
            <a:r>
              <a:rPr lang="en-GB" dirty="0"/>
              <a:t>Once you have a trained model, you feed it and (new) input data into the ML runtime to get predictions</a:t>
            </a:r>
          </a:p>
          <a:p>
            <a:pPr marL="171450" indent="-171450">
              <a:buFont typeface="Arial" panose="020B0604020202020204" pitchFamily="34" charset="0"/>
              <a:buChar char="•"/>
            </a:pPr>
            <a:r>
              <a:rPr lang="en-GB" dirty="0"/>
              <a:t>You still have coding to do with machine learning – you will see some of the steps it takes to prepare data to train a model, and ML algorithms are still picky about what kind of data they can be trained with – but the lines of code where the model is trained can:</a:t>
            </a:r>
          </a:p>
          <a:p>
            <a:pPr marL="514350" lvl="1" indent="-171450">
              <a:buFont typeface="Arial" panose="020B0604020202020204" pitchFamily="34" charset="0"/>
              <a:buChar char="•"/>
            </a:pPr>
            <a:r>
              <a:rPr lang="en-GB" dirty="0"/>
              <a:t>Very short</a:t>
            </a:r>
          </a:p>
          <a:p>
            <a:pPr marL="514350" lvl="1" indent="-171450">
              <a:buFont typeface="Arial" panose="020B0604020202020204" pitchFamily="34" charset="0"/>
              <a:buChar char="•"/>
            </a:pPr>
            <a:r>
              <a:rPr lang="en-GB" dirty="0"/>
              <a:t>Boilerplate</a:t>
            </a:r>
          </a:p>
          <a:p>
            <a:pPr marL="171450" indent="-171450">
              <a:buFont typeface="Arial" panose="020B0604020202020204" pitchFamily="34" charset="0"/>
              <a:buChar char="•"/>
            </a:pPr>
            <a:r>
              <a:rPr lang="en-GB" dirty="0"/>
              <a:t>There are aspects of getting value out of machine learning applications that are different than classical programming:</a:t>
            </a:r>
          </a:p>
          <a:p>
            <a:pPr marL="514350" lvl="1" indent="-171450">
              <a:buFont typeface="Arial" panose="020B0604020202020204" pitchFamily="34" charset="0"/>
              <a:buChar char="•"/>
            </a:pPr>
            <a:r>
              <a:rPr lang="en-GB" dirty="0"/>
              <a:t>Tracking model accuracy – assessing whether the model continues to make accurate predictions on new data</a:t>
            </a:r>
          </a:p>
          <a:p>
            <a:pPr marL="514350" lvl="1" indent="-171450">
              <a:buFont typeface="Arial" panose="020B0604020202020204" pitchFamily="34" charset="0"/>
              <a:buChar char="•"/>
            </a:pPr>
            <a:r>
              <a:rPr lang="en-GB" dirty="0"/>
              <a:t>Retraining – updating models to ensure that accuracy standards are maintained</a:t>
            </a:r>
          </a:p>
          <a:p>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407945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424144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613646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292127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2919579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 </a:t>
            </a:r>
            <a:r>
              <a:rPr lang="en-US" dirty="0"/>
              <a:t>models the probabilities for classification problems with two possible outcomes. It’s an extension of the linear regression model for classification problems.</a:t>
            </a:r>
          </a:p>
          <a:p>
            <a:endParaRPr lang="en-US" dirty="0"/>
          </a:p>
          <a:p>
            <a:r>
              <a:rPr lang="en-US" dirty="0"/>
              <a:t>Instead of fitting a straight line or hyperplane, the logistic regression model uses the logistic function to squeeze the output of a linear equation between 0 and 1. The logistic function is defined as:</a:t>
            </a:r>
          </a:p>
          <a:p>
            <a:r>
              <a:rPr lang="en-US" dirty="0"/>
              <a:t>logistic(η)=11+exp(−η)</a:t>
            </a:r>
          </a:p>
          <a:p>
            <a:br>
              <a:rPr lang="en-US" dirty="0"/>
            </a:br>
            <a:r>
              <a:rPr lang="en-CA" dirty="0">
                <a:hlinkClick r:id="rId3"/>
              </a:rPr>
              <a:t>https://christophm.github.io/interpretable-ml-book/logistic.html</a:t>
            </a:r>
            <a:endParaRPr lang="en-CA" dirty="0"/>
          </a:p>
          <a:p>
            <a:endParaRPr lang="en-CA" dirty="0"/>
          </a:p>
          <a:p>
            <a:r>
              <a:rPr lang="en-CA" dirty="0"/>
              <a:t>An adaptation of linear regression</a:t>
            </a:r>
          </a:p>
          <a:p>
            <a:endParaRPr lang="en-CA" dirty="0"/>
          </a:p>
          <a:p>
            <a:r>
              <a:rPr lang="en-CA" dirty="0"/>
              <a:t>Linear regression: </a:t>
            </a:r>
            <a:r>
              <a:rPr lang="en-CA" dirty="0">
                <a:hlinkClick r:id="rId4"/>
              </a:rPr>
              <a:t>https://christophm.github.io/interpretable-ml-book/limo.html#limo</a:t>
            </a:r>
            <a:endParaRPr lang="en-CA" dirty="0"/>
          </a:p>
          <a:p>
            <a:endParaRPr lang="en-CA" dirty="0"/>
          </a:p>
          <a:p>
            <a:pPr marL="171450" indent="-171450">
              <a:buFontTx/>
              <a:buChar char="-"/>
            </a:pPr>
            <a:r>
              <a:rPr lang="en-CA" dirty="0"/>
              <a:t>Implementation of linear regression: </a:t>
            </a:r>
          </a:p>
          <a:p>
            <a:pPr marL="171450" indent="-171450">
              <a:buFontTx/>
              <a:buChar char="-"/>
            </a:pPr>
            <a:r>
              <a:rPr lang="en-CA" dirty="0">
                <a:hlinkClick r:id="rId5"/>
              </a:rPr>
              <a:t>https://towardsdatascience.com/linear-regression-using-gradient-descent-97a6c8700931</a:t>
            </a:r>
            <a:endParaRPr lang="en-CA" dirty="0"/>
          </a:p>
          <a:p>
            <a:endParaRPr lang="en-CA" dirty="0"/>
          </a:p>
          <a:p>
            <a:r>
              <a:rPr lang="es-ES" dirty="0"/>
              <a:t>Y = Mx + c</a:t>
            </a:r>
          </a:p>
          <a:p>
            <a:endParaRPr lang="es-ES" dirty="0"/>
          </a:p>
          <a:p>
            <a:endParaRPr lang="es-ES" dirty="0"/>
          </a:p>
          <a:p>
            <a:r>
              <a:rPr lang="en-US" dirty="0"/>
              <a:t>Gradient descent is an iterative optimization algorithm to find the minimum of a function. Here that function is our Loss Function.</a:t>
            </a:r>
          </a:p>
          <a:p>
            <a:br>
              <a:rPr lang="en-CA" dirty="0"/>
            </a:b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21426995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54096"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54096" y="0"/>
            <a:ext cx="3044952"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0"/>
            <a:ext cx="3054096" cy="5148072"/>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5781434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_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914399"/>
            <a:ext cx="3054096" cy="42291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54096" y="914400"/>
            <a:ext cx="3044952" cy="42291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915212"/>
            <a:ext cx="3054096" cy="4232859"/>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Tree>
    <p:extLst>
      <p:ext uri="{BB962C8B-B14F-4D97-AF65-F5344CB8AC3E}">
        <p14:creationId xmlns:p14="http://schemas.microsoft.com/office/powerpoint/2010/main" val="39050666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_boxes (4 ta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93C76F15-CAD8-1242-AA3B-E8A5E76BEE40}"/>
              </a:ext>
            </a:extLst>
          </p:cNvPr>
          <p:cNvSpPr>
            <a:spLocks noGrp="1"/>
          </p:cNvSpPr>
          <p:nvPr>
            <p:ph sz="quarter" idx="19"/>
          </p:nvPr>
        </p:nvSpPr>
        <p:spPr>
          <a:xfrm>
            <a:off x="0" y="914400"/>
            <a:ext cx="2286000" cy="4233672"/>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a:extLst>
              <a:ext uri="{FF2B5EF4-FFF2-40B4-BE49-F238E27FC236}">
                <a16:creationId xmlns:a16="http://schemas.microsoft.com/office/drawing/2014/main" id="{00A74624-B519-CD46-8866-48C08A0E65C1}"/>
              </a:ext>
            </a:extLst>
          </p:cNvPr>
          <p:cNvSpPr>
            <a:spLocks noGrp="1"/>
          </p:cNvSpPr>
          <p:nvPr>
            <p:ph sz="quarter" idx="20"/>
          </p:nvPr>
        </p:nvSpPr>
        <p:spPr>
          <a:xfrm>
            <a:off x="2286000" y="914400"/>
            <a:ext cx="2286000" cy="4233672"/>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2" name="Content Placeholder 14">
            <a:extLst>
              <a:ext uri="{FF2B5EF4-FFF2-40B4-BE49-F238E27FC236}">
                <a16:creationId xmlns:a16="http://schemas.microsoft.com/office/drawing/2014/main" id="{DC99614C-1820-7946-9230-1D3E0AF07A8E}"/>
              </a:ext>
            </a:extLst>
          </p:cNvPr>
          <p:cNvSpPr>
            <a:spLocks noGrp="1"/>
          </p:cNvSpPr>
          <p:nvPr>
            <p:ph sz="quarter" idx="22"/>
          </p:nvPr>
        </p:nvSpPr>
        <p:spPr>
          <a:xfrm>
            <a:off x="4572000" y="914400"/>
            <a:ext cx="2286000" cy="4233672"/>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3" name="Content Placeholder 16">
            <a:extLst>
              <a:ext uri="{FF2B5EF4-FFF2-40B4-BE49-F238E27FC236}">
                <a16:creationId xmlns:a16="http://schemas.microsoft.com/office/drawing/2014/main" id="{2F9AB2CE-1942-434E-AE7B-77B8BB67E3F1}"/>
              </a:ext>
            </a:extLst>
          </p:cNvPr>
          <p:cNvSpPr>
            <a:spLocks noGrp="1"/>
          </p:cNvSpPr>
          <p:nvPr>
            <p:ph sz="quarter" idx="23"/>
          </p:nvPr>
        </p:nvSpPr>
        <p:spPr>
          <a:xfrm>
            <a:off x="6858000" y="914400"/>
            <a:ext cx="2286000" cy="4233672"/>
          </a:xfrm>
          <a:solidFill>
            <a:srgbClr val="000F5E"/>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9277632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_boxes (6 short)">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034745"/>
            <a:ext cx="3054096" cy="2121408"/>
          </a:xfrm>
          <a:solidFill>
            <a:srgbClr val="757575"/>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54096" y="3034746"/>
            <a:ext cx="3044952" cy="2121408"/>
          </a:xfrm>
          <a:solidFill>
            <a:srgbClr val="1FB3CF"/>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3035558"/>
            <a:ext cx="3054096" cy="2121408"/>
          </a:xfrm>
          <a:solidFill>
            <a:srgbClr val="000F5E"/>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740EBC69-E446-BC4B-A777-2DDB98A234E8}"/>
              </a:ext>
            </a:extLst>
          </p:cNvPr>
          <p:cNvSpPr>
            <a:spLocks noGrp="1"/>
          </p:cNvSpPr>
          <p:nvPr>
            <p:ph sz="quarter" idx="22"/>
          </p:nvPr>
        </p:nvSpPr>
        <p:spPr>
          <a:xfrm>
            <a:off x="0" y="914399"/>
            <a:ext cx="3054096" cy="2121408"/>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id="{0B1DAD9F-00EF-3A44-A360-7B59E9CC8526}"/>
              </a:ext>
            </a:extLst>
          </p:cNvPr>
          <p:cNvSpPr>
            <a:spLocks noGrp="1"/>
          </p:cNvSpPr>
          <p:nvPr>
            <p:ph sz="quarter" idx="23"/>
          </p:nvPr>
        </p:nvSpPr>
        <p:spPr>
          <a:xfrm>
            <a:off x="3054096" y="914400"/>
            <a:ext cx="3044952" cy="2121408"/>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2" name="Content Placeholder 14">
            <a:extLst>
              <a:ext uri="{FF2B5EF4-FFF2-40B4-BE49-F238E27FC236}">
                <a16:creationId xmlns:a16="http://schemas.microsoft.com/office/drawing/2014/main" id="{7397E195-D962-F24E-83BB-C5BF15A4ECE9}"/>
              </a:ext>
            </a:extLst>
          </p:cNvPr>
          <p:cNvSpPr>
            <a:spLocks noGrp="1"/>
          </p:cNvSpPr>
          <p:nvPr>
            <p:ph sz="quarter" idx="24"/>
          </p:nvPr>
        </p:nvSpPr>
        <p:spPr>
          <a:xfrm>
            <a:off x="6089904" y="915212"/>
            <a:ext cx="3054096" cy="2121408"/>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6843609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8F70FE3C-98C8-8C48-9B4C-06233E0053E5}"/>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40647510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406130"/>
            <a:ext cx="4267200" cy="3359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406130"/>
            <a:ext cx="4267200" cy="3359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785F4E02-082B-0E4C-8D73-484F50EFCD05}"/>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18232589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BFFD9-C524-1544-B5A8-753FA30474C6}"/>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249966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DOC ID / Month XX,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Think 2019 / DOC ID / Month XX,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Workshop - Text">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3" name="Text Placeholder 2"/>
          <p:cNvSpPr>
            <a:spLocks noGrp="1"/>
          </p:cNvSpPr>
          <p:nvPr>
            <p:ph type="body" sz="quarter" idx="14"/>
          </p:nvPr>
        </p:nvSpPr>
        <p:spPr>
          <a:xfrm>
            <a:off x="190500" y="639797"/>
            <a:ext cx="8701252" cy="4200637"/>
          </a:xfrm>
        </p:spPr>
        <p:txBody>
          <a:bodyPr/>
          <a:lstStyle>
            <a:lvl1pPr marL="287338" indent="-223838">
              <a:spcBef>
                <a:spcPts val="350"/>
              </a:spcBef>
              <a:buSzPct val="100000"/>
              <a:buFont typeface="Wingdings" charset="2"/>
              <a:buChar char="§"/>
              <a:tabLst/>
              <a:defRPr sz="1800" b="1">
                <a:solidFill>
                  <a:schemeClr val="tx1"/>
                </a:solidFill>
                <a:latin typeface="Arial" charset="0"/>
                <a:ea typeface="Arial" charset="0"/>
                <a:cs typeface="Arial" charset="0"/>
              </a:defRPr>
            </a:lvl1pPr>
            <a:lvl2pPr marL="519113" indent="-231775">
              <a:spcBef>
                <a:spcPts val="225"/>
              </a:spcBef>
              <a:buSzPct val="100000"/>
              <a:buFont typeface="Arial" charset="0"/>
              <a:buChar char="•"/>
              <a:tabLst/>
              <a:defRPr sz="1500">
                <a:solidFill>
                  <a:schemeClr val="tx1"/>
                </a:solidFill>
                <a:latin typeface="Arial" charset="0"/>
                <a:ea typeface="Arial" charset="0"/>
                <a:cs typeface="Arial" charset="0"/>
              </a:defRPr>
            </a:lvl2pPr>
            <a:lvl3pPr marL="685800" indent="-166688">
              <a:spcBef>
                <a:spcPts val="225"/>
              </a:spcBef>
              <a:buSzPct val="100000"/>
              <a:buFont typeface="Arial" charset="0"/>
              <a:buChar char="•"/>
              <a:tabLst/>
              <a:defRPr sz="1350">
                <a:solidFill>
                  <a:schemeClr val="tx1"/>
                </a:solidFill>
                <a:latin typeface="Arial" charset="0"/>
                <a:ea typeface="Arial" charset="0"/>
                <a:cs typeface="Arial" charset="0"/>
              </a:defRPr>
            </a:lvl3pPr>
            <a:lvl4pPr marL="822325" indent="-136525">
              <a:spcBef>
                <a:spcPts val="225"/>
              </a:spcBef>
              <a:buSzPct val="100000"/>
              <a:buFont typeface="Arial" charset="0"/>
              <a:buChar char="•"/>
              <a:tabLst/>
              <a:defRPr>
                <a:solidFill>
                  <a:schemeClr val="tx1"/>
                </a:solidFill>
                <a:latin typeface="Arial" charset="0"/>
                <a:ea typeface="Arial" charset="0"/>
                <a:cs typeface="Arial" charset="0"/>
              </a:defRPr>
            </a:lvl4pPr>
            <a:lvl5pPr marL="1028700" indent="-166688">
              <a:spcBef>
                <a:spcPts val="225"/>
              </a:spcBef>
              <a:buSzPct val="100000"/>
              <a:buFont typeface="Arial" charset="0"/>
              <a:buChar char="•"/>
              <a:tabLst/>
              <a:defRPr sz="105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800" dirty="0"/>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cs typeface="+mn-cs"/>
              </a:rPr>
              <a:pPr>
                <a:defRPr/>
              </a:pPr>
              <a:t>‹#›</a:t>
            </a:fld>
            <a:endParaRPr lang="en-US" sz="750">
              <a:cs typeface="+mn-cs"/>
            </a:endParaRPr>
          </a:p>
        </p:txBody>
      </p:sp>
      <p:sp>
        <p:nvSpPr>
          <p:cNvPr id="16"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 name="Subtitle 2"/>
          <p:cNvSpPr txBox="1"/>
          <p:nvPr userDrawn="1"/>
        </p:nvSpPr>
        <p:spPr>
          <a:xfrm>
            <a:off x="8297991" y="409470"/>
            <a:ext cx="593761" cy="203133"/>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a:lnSpc>
                <a:spcPct val="90000"/>
              </a:lnSpc>
              <a:defRPr sz="1400">
                <a:solidFill>
                  <a:schemeClr val="accent4"/>
                </a:solidFill>
              </a:defRPr>
            </a:pPr>
            <a:r>
              <a:rPr sz="800" dirty="0">
                <a:solidFill>
                  <a:schemeClr val="tx1"/>
                </a:solidFill>
              </a:rPr>
              <a:t>IBM </a:t>
            </a:r>
            <a:r>
              <a:rPr sz="800" b="1" dirty="0">
                <a:solidFill>
                  <a:schemeClr val="tx1"/>
                </a:solidFill>
              </a:rPr>
              <a:t>Cloud</a:t>
            </a:r>
          </a:p>
        </p:txBody>
      </p:sp>
    </p:spTree>
    <p:extLst>
      <p:ext uri="{BB962C8B-B14F-4D97-AF65-F5344CB8AC3E}">
        <p14:creationId xmlns:p14="http://schemas.microsoft.com/office/powerpoint/2010/main" val="1423806801"/>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Workshop - Title">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800" dirty="0"/>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cs typeface="+mn-cs"/>
              </a:rPr>
              <a:pPr>
                <a:defRPr/>
              </a:pPr>
              <a:t>‹#›</a:t>
            </a:fld>
            <a:endParaRPr lang="en-US" sz="750">
              <a:cs typeface="+mn-cs"/>
            </a:endParaRPr>
          </a:p>
        </p:txBody>
      </p:sp>
      <p:sp>
        <p:nvSpPr>
          <p:cNvPr id="8"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 name="Subtitle 2"/>
          <p:cNvSpPr txBox="1"/>
          <p:nvPr userDrawn="1"/>
        </p:nvSpPr>
        <p:spPr>
          <a:xfrm>
            <a:off x="8297991" y="409470"/>
            <a:ext cx="593761" cy="203133"/>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a:lnSpc>
                <a:spcPct val="90000"/>
              </a:lnSpc>
              <a:defRPr sz="1400">
                <a:solidFill>
                  <a:schemeClr val="accent4"/>
                </a:solidFill>
              </a:defRPr>
            </a:pPr>
            <a:r>
              <a:rPr sz="800" dirty="0">
                <a:solidFill>
                  <a:schemeClr val="tx1"/>
                </a:solidFill>
              </a:rPr>
              <a:t>IBM </a:t>
            </a:r>
            <a:r>
              <a:rPr sz="800" b="1" dirty="0">
                <a:solidFill>
                  <a:schemeClr val="tx1"/>
                </a:solidFill>
              </a:rPr>
              <a:t>Cloud</a:t>
            </a:r>
          </a:p>
        </p:txBody>
      </p:sp>
    </p:spTree>
    <p:extLst>
      <p:ext uri="{BB962C8B-B14F-4D97-AF65-F5344CB8AC3E}">
        <p14:creationId xmlns:p14="http://schemas.microsoft.com/office/powerpoint/2010/main" val="415818117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2019 / DOC ID / Month XX,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2.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8" Type="http://schemas.openxmlformats.org/officeDocument/2006/relationships/slideLayout" Target="../slideLayouts/slideLayout83.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20" Type="http://schemas.openxmlformats.org/officeDocument/2006/relationships/slideLayout" Target="../slideLayouts/slideLayout95.xml"/><Relationship Id="rId41"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theme" Target="../theme/theme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theme" Target="../theme/theme5.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8" Type="http://schemas.openxmlformats.org/officeDocument/2006/relationships/slideLayout" Target="../slideLayouts/slideLayout163.xml"/><Relationship Id="rId3"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21" Type="http://schemas.openxmlformats.org/officeDocument/2006/relationships/slideLayout" Target="../slideLayouts/slideLayout212.xml"/><Relationship Id="rId34" Type="http://schemas.openxmlformats.org/officeDocument/2006/relationships/slideLayout" Target="../slideLayouts/slideLayout225.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slideLayout" Target="../slideLayouts/slideLayout224.xml"/><Relationship Id="rId38" Type="http://schemas.openxmlformats.org/officeDocument/2006/relationships/theme" Target="../theme/theme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37" Type="http://schemas.openxmlformats.org/officeDocument/2006/relationships/slideLayout" Target="../slideLayouts/slideLayout228.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36" Type="http://schemas.openxmlformats.org/officeDocument/2006/relationships/slideLayout" Target="../slideLayouts/slideLayout227.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35" Type="http://schemas.openxmlformats.org/officeDocument/2006/relationships/slideLayout" Target="../slideLayouts/slideLayout226.xml"/><Relationship Id="rId8" Type="http://schemas.openxmlformats.org/officeDocument/2006/relationships/slideLayout" Target="../slideLayouts/slideLayout199.xml"/><Relationship Id="rId3"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Think 2019 / DOC ID / Month XX,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 id="2147483925" r:id="rId37"/>
    <p:sldLayoutId id="2147483926"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921" r:id="rId28"/>
    <p:sldLayoutId id="2147483922" r:id="rId29"/>
    <p:sldLayoutId id="2147483924" r:id="rId30"/>
    <p:sldLayoutId id="2147483923"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824" r:id="rId40"/>
    <p:sldLayoutId id="2147483780" r:id="rId41"/>
    <p:sldLayoutId id="2147483913" r:id="rId42"/>
    <p:sldLayoutId id="2147483915" r:id="rId43"/>
    <p:sldLayoutId id="2147483916" r:id="rId44"/>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8.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8.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hyperlink" Target="https://github.com/IBM/customer-churn-prediction/blob/master/README.md" TargetMode="External"/><Relationship Id="rId7"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08.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hyperlink" Target="https://customer-churn-prediction-20190214031858864.mybluemix.net/"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www.ibm.com/legal/us/en/copytrade.shtml" TargetMode="Externa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Machine Learning Bootcamp</a:t>
            </a:r>
            <a:br>
              <a:rPr lang="en-US" dirty="0"/>
            </a:br>
            <a:r>
              <a:rPr lang="en-US" dirty="0"/>
              <a:t>IDUG NA 2019: June 6, 2019</a:t>
            </a:r>
            <a:br>
              <a:rPr lang="en-US" dirty="0"/>
            </a:br>
            <a:br>
              <a:rPr lang="en-US" dirty="0"/>
            </a:br>
            <a:br>
              <a:rPr lang="en-US" dirty="0"/>
            </a:br>
            <a:br>
              <a:rPr lang="en-US" dirty="0"/>
            </a:br>
            <a:br>
              <a:rPr lang="en-US" dirty="0"/>
            </a:br>
            <a:r>
              <a:rPr lang="en-US" dirty="0"/>
              <a:t>Mark Ryan</a:t>
            </a:r>
            <a:br>
              <a:rPr lang="en-US" dirty="0"/>
            </a:br>
            <a:r>
              <a:rPr lang="en-US" dirty="0"/>
              <a:t>Jason </a:t>
            </a:r>
            <a:r>
              <a:rPr lang="en-US" dirty="0" err="1"/>
              <a:t>Shayer</a:t>
            </a:r>
            <a:br>
              <a:rPr lang="en-US" dirty="0"/>
            </a:br>
            <a:r>
              <a:rPr lang="en-US" dirty="0"/>
              <a:t>Steve Darling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1</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171193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Machine learning models: Logistic Regression</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623940" y="807054"/>
            <a:ext cx="7644406" cy="415658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SzPct val="110000"/>
              <a:buFont typeface="Arial" panose="020B0604020202020204" pitchFamily="34" charset="0"/>
              <a:buChar char="•"/>
            </a:pPr>
            <a:r>
              <a:rPr lang="en-US" sz="1600" dirty="0"/>
              <a:t>Classification: churn / no churn</a:t>
            </a:r>
          </a:p>
          <a:p>
            <a:pPr marL="285750" indent="-285750">
              <a:buSzPct val="110000"/>
              <a:buFont typeface="Arial" panose="020B0604020202020204" pitchFamily="34" charset="0"/>
              <a:buChar char="•"/>
            </a:pPr>
            <a:r>
              <a:rPr lang="en-US" sz="1600" dirty="0"/>
              <a:t>Extension of </a:t>
            </a:r>
            <a:r>
              <a:rPr lang="en-US" sz="1600" b="1" dirty="0"/>
              <a:t>linear regression</a:t>
            </a:r>
            <a:endParaRPr lang="en-US" sz="1600" dirty="0"/>
          </a:p>
          <a:p>
            <a:pPr marL="458788" lvl="1" indent="-285750">
              <a:buSzPct val="110000"/>
              <a:buFont typeface="Arial" panose="020B0604020202020204" pitchFamily="34" charset="0"/>
              <a:buChar char="•"/>
            </a:pPr>
            <a:r>
              <a:rPr lang="en-US" sz="1600" dirty="0"/>
              <a:t>simplest algorithm; used to predict continuous values</a:t>
            </a:r>
          </a:p>
          <a:p>
            <a:pPr marL="458788" lvl="1" indent="-285750">
              <a:buSzPct val="110000"/>
              <a:buFont typeface="Arial" panose="020B0604020202020204" pitchFamily="34" charset="0"/>
              <a:buChar char="•"/>
            </a:pPr>
            <a:r>
              <a:rPr lang="en-US" sz="1600" dirty="0"/>
              <a:t>e.g. predict house price from # of bedrooms, sq. ft, frontage</a:t>
            </a:r>
          </a:p>
          <a:p>
            <a:pPr marL="285750" indent="-285750">
              <a:buSzPct val="110000"/>
              <a:buFont typeface="Arial" panose="020B0604020202020204" pitchFamily="34" charset="0"/>
              <a:buChar char="•"/>
            </a:pPr>
            <a:r>
              <a:rPr lang="en-US" sz="1600" dirty="0"/>
              <a:t>Logistic regression is “geared” to output between 0 and 1</a:t>
            </a:r>
          </a:p>
          <a:p>
            <a:pPr marL="458788" lvl="1" indent="-285750">
              <a:buSzPct val="110000"/>
              <a:buFont typeface="Arial" panose="020B0604020202020204" pitchFamily="34" charset="0"/>
              <a:buChar char="•"/>
            </a:pPr>
            <a:r>
              <a:rPr lang="en-US" sz="1600" dirty="0"/>
              <a:t>treat 0.5 as the boundary</a:t>
            </a:r>
          </a:p>
          <a:p>
            <a:pPr marL="285750" indent="-285750">
              <a:buSzPct val="110000"/>
              <a:buFont typeface="Arial" panose="020B0604020202020204" pitchFamily="34" charset="0"/>
              <a:buChar char="•"/>
            </a:pPr>
            <a:r>
              <a:rPr lang="en-US" sz="1600" dirty="0"/>
              <a:t>With </a:t>
            </a:r>
            <a:r>
              <a:rPr lang="en-US" sz="1600" b="1" dirty="0"/>
              <a:t>X</a:t>
            </a:r>
            <a:r>
              <a:rPr lang="en-US" sz="1600" dirty="0"/>
              <a:t> (input) and </a:t>
            </a:r>
            <a:r>
              <a:rPr lang="en-US" sz="1600" b="1" dirty="0"/>
              <a:t>Y</a:t>
            </a:r>
            <a:r>
              <a:rPr lang="en-US" sz="1600" dirty="0"/>
              <a:t> (outcome):</a:t>
            </a:r>
          </a:p>
          <a:p>
            <a:pPr marL="458788" lvl="1" indent="-285750">
              <a:buSzPct val="110000"/>
              <a:buFont typeface="Arial" panose="020B0604020202020204" pitchFamily="34" charset="0"/>
              <a:buChar char="•"/>
            </a:pPr>
            <a:r>
              <a:rPr lang="en-US" sz="1600" dirty="0"/>
              <a:t>Define function: </a:t>
            </a:r>
            <a:r>
              <a:rPr lang="en-CA" sz="1800" b="1" dirty="0"/>
              <a:t>Ŷ</a:t>
            </a:r>
            <a:r>
              <a:rPr lang="en-US" sz="1600" b="1" dirty="0"/>
              <a:t> = </a:t>
            </a:r>
            <a:r>
              <a:rPr lang="en-US" sz="1600" b="1" dirty="0" err="1"/>
              <a:t>aX</a:t>
            </a:r>
            <a:r>
              <a:rPr lang="en-US" sz="1600" b="1" dirty="0"/>
              <a:t> + b</a:t>
            </a:r>
          </a:p>
          <a:p>
            <a:pPr marL="458788" lvl="1" indent="-285750">
              <a:buSzPct val="110000"/>
              <a:buFont typeface="Arial" panose="020B0604020202020204" pitchFamily="34" charset="0"/>
              <a:buChar char="•"/>
            </a:pPr>
            <a:r>
              <a:rPr lang="en-CA" sz="1600" b="1" dirty="0"/>
              <a:t>Ŷ</a:t>
            </a:r>
            <a:r>
              <a:rPr lang="en-US" sz="1600" dirty="0"/>
              <a:t> is the prediction (</a:t>
            </a:r>
            <a:r>
              <a:rPr lang="en-US" sz="1600" i="1" dirty="0"/>
              <a:t>churn</a:t>
            </a:r>
            <a:r>
              <a:rPr lang="en-US" sz="1600" dirty="0"/>
              <a:t>)</a:t>
            </a:r>
          </a:p>
          <a:p>
            <a:pPr marL="458788" lvl="1" indent="-285750">
              <a:buSzPct val="110000"/>
              <a:buFont typeface="Arial" panose="020B0604020202020204" pitchFamily="34" charset="0"/>
              <a:buChar char="•"/>
            </a:pPr>
            <a:r>
              <a:rPr lang="en-US" sz="1600" b="1" dirty="0"/>
              <a:t>X</a:t>
            </a:r>
            <a:r>
              <a:rPr lang="en-US" sz="1600" dirty="0"/>
              <a:t> (</a:t>
            </a:r>
            <a:r>
              <a:rPr lang="en-US" sz="1600" i="1" dirty="0"/>
              <a:t>tenure, </a:t>
            </a:r>
            <a:r>
              <a:rPr lang="en-US" sz="1600" i="1" dirty="0" err="1"/>
              <a:t>InternetService</a:t>
            </a:r>
            <a:r>
              <a:rPr lang="en-US" sz="1600" i="1" dirty="0"/>
              <a:t>, </a:t>
            </a:r>
            <a:r>
              <a:rPr lang="en-US" sz="1600" i="1" dirty="0" err="1"/>
              <a:t>etc</a:t>
            </a:r>
            <a:r>
              <a:rPr lang="en-US" sz="1600" dirty="0"/>
              <a:t>) is the input; </a:t>
            </a:r>
            <a:r>
              <a:rPr lang="en-US" sz="1600" b="1" dirty="0"/>
              <a:t>a</a:t>
            </a:r>
            <a:r>
              <a:rPr lang="en-US" sz="1600" dirty="0"/>
              <a:t> is the weights; </a:t>
            </a:r>
            <a:r>
              <a:rPr lang="en-US" sz="1600" b="1" dirty="0"/>
              <a:t>b</a:t>
            </a:r>
            <a:r>
              <a:rPr lang="en-US" sz="1600" dirty="0"/>
              <a:t> is the offset</a:t>
            </a:r>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pic>
        <p:nvPicPr>
          <p:cNvPr id="3" name="Graphic 2" descr="Scales of justice">
            <a:extLst>
              <a:ext uri="{FF2B5EF4-FFF2-40B4-BE49-F238E27FC236}">
                <a16:creationId xmlns:a16="http://schemas.microsoft.com/office/drawing/2014/main" id="{B13074B7-D014-480C-9FEB-CDB553A04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8901" y="262503"/>
            <a:ext cx="2085490" cy="2085490"/>
          </a:xfrm>
          <a:prstGeom prst="rect">
            <a:avLst/>
          </a:prstGeom>
        </p:spPr>
      </p:pic>
    </p:spTree>
    <p:extLst>
      <p:ext uri="{BB962C8B-B14F-4D97-AF65-F5344CB8AC3E}">
        <p14:creationId xmlns:p14="http://schemas.microsoft.com/office/powerpoint/2010/main" val="105451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Machine learning models: the secret sauce</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623941" y="807054"/>
            <a:ext cx="6791998" cy="415658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8788" lvl="1" indent="-285750">
              <a:buSzPct val="110000"/>
              <a:buFont typeface="Arial" panose="020B0604020202020204" pitchFamily="34" charset="0"/>
              <a:buChar char="•"/>
            </a:pPr>
            <a:r>
              <a:rPr lang="en-US" sz="1600" dirty="0"/>
              <a:t>Define a loss function (delta between predictions and actual values):</a:t>
            </a:r>
          </a:p>
          <a:p>
            <a:pPr marL="682625" lvl="2" indent="-285750">
              <a:buSzPct val="110000"/>
              <a:buFont typeface="Arial" panose="020B0604020202020204" pitchFamily="34" charset="0"/>
              <a:buChar char="•"/>
            </a:pPr>
            <a:r>
              <a:rPr lang="en-CA" sz="1600" b="1" dirty="0"/>
              <a:t>Ŷ</a:t>
            </a:r>
            <a:r>
              <a:rPr lang="en-CA" sz="1600" dirty="0"/>
              <a:t> vs. </a:t>
            </a:r>
            <a:r>
              <a:rPr lang="en-CA" sz="1600" b="1" dirty="0"/>
              <a:t>Y</a:t>
            </a:r>
            <a:endParaRPr lang="en-US" sz="1600" b="1" dirty="0"/>
          </a:p>
          <a:p>
            <a:pPr marL="458788" lvl="1" indent="-285750">
              <a:buSzPct val="110000"/>
              <a:buFont typeface="Arial" panose="020B0604020202020204" pitchFamily="34" charset="0"/>
              <a:buChar char="•"/>
            </a:pPr>
            <a:r>
              <a:rPr lang="en-US" sz="1600" dirty="0"/>
              <a:t>Repeatedly update </a:t>
            </a:r>
            <a:r>
              <a:rPr lang="en-US" sz="1600" b="1" dirty="0"/>
              <a:t>a</a:t>
            </a:r>
            <a:r>
              <a:rPr lang="en-US" sz="1600" dirty="0"/>
              <a:t> (weights) and </a:t>
            </a:r>
            <a:r>
              <a:rPr lang="en-US" sz="1600" b="1" dirty="0"/>
              <a:t>c</a:t>
            </a:r>
            <a:r>
              <a:rPr lang="en-US" sz="1600" dirty="0"/>
              <a:t> (offset) using the loss function:</a:t>
            </a:r>
          </a:p>
          <a:p>
            <a:pPr marL="682625" lvl="2" indent="-285750">
              <a:buSzPct val="110000"/>
              <a:buFont typeface="Arial" panose="020B0604020202020204" pitchFamily="34" charset="0"/>
              <a:buChar char="•"/>
            </a:pPr>
            <a:r>
              <a:rPr lang="en-US" sz="1600" dirty="0"/>
              <a:t>Calculate the </a:t>
            </a:r>
            <a:r>
              <a:rPr lang="en-US" sz="1600" i="1" dirty="0"/>
              <a:t>partial derivative </a:t>
            </a:r>
            <a:r>
              <a:rPr lang="en-US" sz="1600" dirty="0"/>
              <a:t>of the loss function with respect to the weight and offset</a:t>
            </a:r>
          </a:p>
          <a:p>
            <a:pPr marL="682625" lvl="2" indent="-285750">
              <a:buSzPct val="110000"/>
              <a:buFont typeface="Arial" panose="020B0604020202020204" pitchFamily="34" charset="0"/>
              <a:buChar char="•"/>
            </a:pPr>
            <a:r>
              <a:rPr lang="en-US" sz="1600" dirty="0"/>
              <a:t>Update the weight and offset by their respective partial derivatives </a:t>
            </a:r>
          </a:p>
          <a:p>
            <a:pPr marL="458788" lvl="1" indent="-285750">
              <a:buSzPct val="110000"/>
              <a:buFont typeface="Arial" panose="020B0604020202020204" pitchFamily="34" charset="0"/>
              <a:buChar char="•"/>
            </a:pPr>
            <a:r>
              <a:rPr lang="en-US" sz="1600" dirty="0"/>
              <a:t>Making updates to the weights based on “the slope” of the loss function will reduce the loss function -&gt; increase the accuracy of the prediction</a:t>
            </a:r>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pic>
        <p:nvPicPr>
          <p:cNvPr id="3" name="Graphic 2" descr="Bottle">
            <a:extLst>
              <a:ext uri="{FF2B5EF4-FFF2-40B4-BE49-F238E27FC236}">
                <a16:creationId xmlns:a16="http://schemas.microsoft.com/office/drawing/2014/main" id="{ECA0FA3F-0F87-4C4F-ACE9-EA71BCF20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400" y="1044682"/>
            <a:ext cx="3054135" cy="3054135"/>
          </a:xfrm>
          <a:prstGeom prst="rect">
            <a:avLst/>
          </a:prstGeom>
        </p:spPr>
      </p:pic>
    </p:spTree>
    <p:extLst>
      <p:ext uri="{BB962C8B-B14F-4D97-AF65-F5344CB8AC3E}">
        <p14:creationId xmlns:p14="http://schemas.microsoft.com/office/powerpoint/2010/main" val="2295871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Customer churn: exercising the model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1" name="Content Placeholder 6">
            <a:extLst>
              <a:ext uri="{FF2B5EF4-FFF2-40B4-BE49-F238E27FC236}">
                <a16:creationId xmlns:a16="http://schemas.microsoft.com/office/drawing/2014/main" id="{C0F28450-66A6-4A33-9495-72C89EB5FEB0}"/>
              </a:ext>
            </a:extLst>
          </p:cNvPr>
          <p:cNvSpPr txBox="1">
            <a:spLocks/>
          </p:cNvSpPr>
          <p:nvPr/>
        </p:nvSpPr>
        <p:spPr>
          <a:xfrm>
            <a:off x="623940" y="807055"/>
            <a:ext cx="7644406" cy="696282"/>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SzPct val="110000"/>
              <a:buFont typeface="Arial" panose="020B0604020202020204" pitchFamily="34" charset="0"/>
              <a:buChar char="•"/>
            </a:pPr>
            <a:r>
              <a:rPr lang="en-US" sz="1600" dirty="0"/>
              <a:t>Using the </a:t>
            </a:r>
            <a:r>
              <a:rPr lang="en-US" sz="1600" dirty="0">
                <a:hlinkClick r:id="rId3"/>
              </a:rPr>
              <a:t>full-blown Python </a:t>
            </a:r>
            <a:r>
              <a:rPr lang="en-US" sz="1600" dirty="0"/>
              <a:t> project, you can deploy and </a:t>
            </a:r>
            <a:r>
              <a:rPr lang="en-US" sz="1600" dirty="0">
                <a:hlinkClick r:id="rId4"/>
              </a:rPr>
              <a:t>exercise the model</a:t>
            </a:r>
            <a:r>
              <a:rPr lang="en-US" sz="1600" dirty="0"/>
              <a:t>:</a:t>
            </a:r>
          </a:p>
          <a:p>
            <a:pPr marL="285750"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30F3A66A-A8D5-42BE-86EA-B74DE26B7EC6}"/>
              </a:ext>
            </a:extLst>
          </p:cNvPr>
          <p:cNvPicPr>
            <a:picLocks noChangeAspect="1"/>
          </p:cNvPicPr>
          <p:nvPr/>
        </p:nvPicPr>
        <p:blipFill>
          <a:blip r:embed="rId5"/>
          <a:stretch>
            <a:fillRect/>
          </a:stretch>
        </p:blipFill>
        <p:spPr>
          <a:xfrm>
            <a:off x="445577" y="1269961"/>
            <a:ext cx="3622729" cy="1843099"/>
          </a:xfrm>
          <a:prstGeom prst="rect">
            <a:avLst/>
          </a:prstGeom>
        </p:spPr>
      </p:pic>
      <p:pic>
        <p:nvPicPr>
          <p:cNvPr id="16" name="Picture 15">
            <a:extLst>
              <a:ext uri="{FF2B5EF4-FFF2-40B4-BE49-F238E27FC236}">
                <a16:creationId xmlns:a16="http://schemas.microsoft.com/office/drawing/2014/main" id="{20A418DB-FD78-4051-86E8-82FF6068E3D9}"/>
              </a:ext>
            </a:extLst>
          </p:cNvPr>
          <p:cNvPicPr>
            <a:picLocks noChangeAspect="1"/>
          </p:cNvPicPr>
          <p:nvPr/>
        </p:nvPicPr>
        <p:blipFill>
          <a:blip r:embed="rId6"/>
          <a:stretch>
            <a:fillRect/>
          </a:stretch>
        </p:blipFill>
        <p:spPr>
          <a:xfrm>
            <a:off x="4812223" y="1331266"/>
            <a:ext cx="4050870" cy="1720488"/>
          </a:xfrm>
          <a:prstGeom prst="rect">
            <a:avLst/>
          </a:prstGeom>
        </p:spPr>
      </p:pic>
      <p:pic>
        <p:nvPicPr>
          <p:cNvPr id="18" name="Picture 17">
            <a:extLst>
              <a:ext uri="{FF2B5EF4-FFF2-40B4-BE49-F238E27FC236}">
                <a16:creationId xmlns:a16="http://schemas.microsoft.com/office/drawing/2014/main" id="{7C190CC8-4C1D-40E2-89BC-FEC07F0491B7}"/>
              </a:ext>
            </a:extLst>
          </p:cNvPr>
          <p:cNvPicPr>
            <a:picLocks noChangeAspect="1"/>
          </p:cNvPicPr>
          <p:nvPr/>
        </p:nvPicPr>
        <p:blipFill>
          <a:blip r:embed="rId7"/>
          <a:stretch>
            <a:fillRect/>
          </a:stretch>
        </p:blipFill>
        <p:spPr>
          <a:xfrm>
            <a:off x="847172" y="3232254"/>
            <a:ext cx="2711047" cy="1594226"/>
          </a:xfrm>
          <a:prstGeom prst="rect">
            <a:avLst/>
          </a:prstGeom>
        </p:spPr>
      </p:pic>
      <p:pic>
        <p:nvPicPr>
          <p:cNvPr id="20" name="Picture 19">
            <a:extLst>
              <a:ext uri="{FF2B5EF4-FFF2-40B4-BE49-F238E27FC236}">
                <a16:creationId xmlns:a16="http://schemas.microsoft.com/office/drawing/2014/main" id="{C64DADF7-4161-41E1-9C9D-2158D8707A6E}"/>
              </a:ext>
            </a:extLst>
          </p:cNvPr>
          <p:cNvPicPr>
            <a:picLocks noChangeAspect="1"/>
          </p:cNvPicPr>
          <p:nvPr/>
        </p:nvPicPr>
        <p:blipFill>
          <a:blip r:embed="rId8"/>
          <a:stretch>
            <a:fillRect/>
          </a:stretch>
        </p:blipFill>
        <p:spPr>
          <a:xfrm>
            <a:off x="5016999" y="3232254"/>
            <a:ext cx="3279829" cy="1598572"/>
          </a:xfrm>
          <a:prstGeom prst="rect">
            <a:avLst/>
          </a:prstGeom>
        </p:spPr>
      </p:pic>
      <p:sp>
        <p:nvSpPr>
          <p:cNvPr id="21" name="Arrow: Down 20">
            <a:extLst>
              <a:ext uri="{FF2B5EF4-FFF2-40B4-BE49-F238E27FC236}">
                <a16:creationId xmlns:a16="http://schemas.microsoft.com/office/drawing/2014/main" id="{C26EDDD0-6ED3-4BE8-ACDE-5E1DB7B7F350}"/>
              </a:ext>
            </a:extLst>
          </p:cNvPr>
          <p:cNvSpPr/>
          <p:nvPr/>
        </p:nvSpPr>
        <p:spPr>
          <a:xfrm rot="16200000">
            <a:off x="4280683" y="1912579"/>
            <a:ext cx="307571" cy="422360"/>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2" name="Arrow: Down 21">
            <a:extLst>
              <a:ext uri="{FF2B5EF4-FFF2-40B4-BE49-F238E27FC236}">
                <a16:creationId xmlns:a16="http://schemas.microsoft.com/office/drawing/2014/main" id="{4976D576-161E-42B7-B556-ECB193B79139}"/>
              </a:ext>
            </a:extLst>
          </p:cNvPr>
          <p:cNvSpPr/>
          <p:nvPr/>
        </p:nvSpPr>
        <p:spPr>
          <a:xfrm rot="16200000">
            <a:off x="4280682" y="3757626"/>
            <a:ext cx="307571" cy="422360"/>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Tree>
    <p:extLst>
      <p:ext uri="{BB962C8B-B14F-4D97-AF65-F5344CB8AC3E}">
        <p14:creationId xmlns:p14="http://schemas.microsoft.com/office/powerpoint/2010/main" val="1904748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13</a:t>
            </a:fld>
            <a:endParaRPr lang="en-US"/>
          </a:p>
        </p:txBody>
      </p:sp>
      <p:sp>
        <p:nvSpPr>
          <p:cNvPr id="3" name="Rectangle 2"/>
          <p:cNvSpPr/>
          <p:nvPr/>
        </p:nvSpPr>
        <p:spPr>
          <a:xfrm>
            <a:off x="5161208" y="2574696"/>
            <a:ext cx="304800" cy="200055"/>
          </a:xfrm>
          <a:prstGeom prst="rect">
            <a:avLst/>
          </a:prstGeom>
        </p:spPr>
        <p:txBody>
          <a:bodyPr wrap="square">
            <a:spAutoFit/>
          </a:bodyPr>
          <a:lstStyle/>
          <a:p>
            <a:r>
              <a:rPr lang="en-US" sz="700" dirty="0">
                <a:solidFill>
                  <a:schemeClr val="bg2"/>
                </a:solidFill>
                <a:latin typeface="Arial" charset="0"/>
                <a:ea typeface="Arial" charset="0"/>
                <a:cs typeface="Arial" charset="0"/>
              </a:rPr>
              <a:t>®</a:t>
            </a:r>
          </a:p>
        </p:txBody>
      </p:sp>
      <p:sp>
        <p:nvSpPr>
          <p:cNvPr id="5" name="Footer Placeholder 3"/>
          <p:cNvSpPr>
            <a:spLocks noGrp="1"/>
          </p:cNvSpPr>
          <p:nvPr>
            <p:ph type="ftr" sz="quarter" idx="11"/>
          </p:nvPr>
        </p:nvSpPr>
        <p:spPr>
          <a:xfrm>
            <a:off x="228600" y="4826480"/>
            <a:ext cx="6400800" cy="137160"/>
          </a:xfrm>
        </p:spPr>
        <p:txBody>
          <a:bodyPr/>
          <a:lstStyle/>
          <a:p>
            <a:r>
              <a:rPr lang="en-US" dirty="0">
                <a:hlinkClick r:id="rId2"/>
              </a:rPr>
              <a:t>https://www.ibm.com/legal/us/en/copytrade.shtml</a:t>
            </a:r>
            <a:endParaRPr lang="en-US" dirty="0"/>
          </a:p>
        </p:txBody>
      </p:sp>
    </p:spTree>
    <p:extLst>
      <p:ext uri="{BB962C8B-B14F-4D97-AF65-F5344CB8AC3E}">
        <p14:creationId xmlns:p14="http://schemas.microsoft.com/office/powerpoint/2010/main" val="2115820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p:cNvSpPr/>
          <p:nvPr/>
        </p:nvSpPr>
        <p:spPr>
          <a:xfrm>
            <a:off x="4572000" y="-1"/>
            <a:ext cx="4572000" cy="5143501"/>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 name="Rectangle 7"/>
          <p:cNvSpPr/>
          <p:nvPr/>
        </p:nvSpPr>
        <p:spPr>
          <a:xfrm>
            <a:off x="2856321" y="662759"/>
            <a:ext cx="685800" cy="685800"/>
          </a:xfrm>
          <a:prstGeom prst="rect">
            <a:avLst/>
          </a:prstGeom>
          <a:solidFill>
            <a:schemeClr val="bg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9" name="Rectangle 8"/>
          <p:cNvSpPr/>
          <p:nvPr/>
        </p:nvSpPr>
        <p:spPr>
          <a:xfrm>
            <a:off x="2856321" y="3219046"/>
            <a:ext cx="685800" cy="6858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0" name="Rectangle 9"/>
          <p:cNvSpPr/>
          <p:nvPr/>
        </p:nvSpPr>
        <p:spPr>
          <a:xfrm>
            <a:off x="2856321" y="1936346"/>
            <a:ext cx="685800" cy="685800"/>
          </a:xfrm>
          <a:prstGeom prst="rect">
            <a:avLst/>
          </a:prstGeom>
          <a:solidFill>
            <a:schemeClr val="accent3"/>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1" name="Rectangle 10"/>
          <p:cNvSpPr/>
          <p:nvPr/>
        </p:nvSpPr>
        <p:spPr>
          <a:xfrm>
            <a:off x="1941921" y="3219046"/>
            <a:ext cx="685800" cy="685800"/>
          </a:xfrm>
          <a:prstGeom prst="rect">
            <a:avLst/>
          </a:prstGeom>
          <a:solidFill>
            <a:schemeClr val="accent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2" name="Rectangle 11"/>
          <p:cNvSpPr/>
          <p:nvPr/>
        </p:nvSpPr>
        <p:spPr>
          <a:xfrm>
            <a:off x="1941921" y="1936346"/>
            <a:ext cx="685800" cy="685800"/>
          </a:xfrm>
          <a:prstGeom prst="rect">
            <a:avLst/>
          </a:prstGeom>
          <a:solidFill>
            <a:schemeClr val="accent4"/>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3" name="Rectangle 12"/>
          <p:cNvSpPr/>
          <p:nvPr/>
        </p:nvSpPr>
        <p:spPr>
          <a:xfrm>
            <a:off x="1941921" y="659540"/>
            <a:ext cx="685800" cy="685800"/>
          </a:xfrm>
          <a:prstGeom prst="rect">
            <a:avLst/>
          </a:prstGeom>
          <a:solidFill>
            <a:schemeClr val="accent5"/>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4" name="Rectangle 13"/>
          <p:cNvSpPr/>
          <p:nvPr/>
        </p:nvSpPr>
        <p:spPr>
          <a:xfrm>
            <a:off x="1027521" y="3219046"/>
            <a:ext cx="685800" cy="685800"/>
          </a:xfrm>
          <a:prstGeom prst="rect">
            <a:avLst/>
          </a:prstGeom>
          <a:solidFill>
            <a:schemeClr val="accent6"/>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5" name="Rectangle 14"/>
          <p:cNvSpPr/>
          <p:nvPr/>
        </p:nvSpPr>
        <p:spPr>
          <a:xfrm>
            <a:off x="1027521" y="662758"/>
            <a:ext cx="685800" cy="6858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6" name="Rectangle 15"/>
          <p:cNvSpPr/>
          <p:nvPr/>
        </p:nvSpPr>
        <p:spPr>
          <a:xfrm>
            <a:off x="1027521" y="1936346"/>
            <a:ext cx="685800" cy="6858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20" name="Text Placeholder 6"/>
          <p:cNvSpPr txBox="1">
            <a:spLocks/>
          </p:cNvSpPr>
          <p:nvPr/>
        </p:nvSpPr>
        <p:spPr>
          <a:xfrm>
            <a:off x="1039728"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G-0</a:t>
            </a:r>
            <a:br>
              <a:rPr lang="en-US" sz="800">
                <a:latin typeface="+mn-lt"/>
                <a:ea typeface="Arial" charset="0"/>
                <a:cs typeface="Arial" charset="0"/>
              </a:rPr>
            </a:br>
            <a:r>
              <a:rPr lang="en-US" sz="800">
                <a:latin typeface="+mn-lt"/>
                <a:ea typeface="Arial" charset="0"/>
                <a:cs typeface="Arial" charset="0"/>
              </a:rPr>
              <a:t>B-0</a:t>
            </a:r>
          </a:p>
        </p:txBody>
      </p:sp>
      <p:sp>
        <p:nvSpPr>
          <p:cNvPr id="21" name="Text Placeholder 6"/>
          <p:cNvSpPr txBox="1">
            <a:spLocks/>
          </p:cNvSpPr>
          <p:nvPr/>
        </p:nvSpPr>
        <p:spPr>
          <a:xfrm>
            <a:off x="194543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R-110</a:t>
            </a:r>
            <a:br>
              <a:rPr lang="en-US" sz="800">
                <a:latin typeface="+mn-lt"/>
                <a:ea typeface="Arial" charset="0"/>
                <a:cs typeface="Arial" charset="0"/>
              </a:rPr>
            </a:br>
            <a:r>
              <a:rPr lang="en-US" sz="800">
                <a:latin typeface="+mn-lt"/>
                <a:ea typeface="Arial" charset="0"/>
                <a:cs typeface="Arial" charset="0"/>
              </a:rPr>
              <a:t>G-23</a:t>
            </a:r>
            <a:br>
              <a:rPr lang="en-US" sz="800">
                <a:latin typeface="+mn-lt"/>
                <a:ea typeface="Arial" charset="0"/>
                <a:cs typeface="Arial" charset="0"/>
              </a:rPr>
            </a:br>
            <a:r>
              <a:rPr lang="en-US" sz="800">
                <a:latin typeface="+mn-lt"/>
                <a:ea typeface="Arial" charset="0"/>
                <a:cs typeface="Arial" charset="0"/>
              </a:rPr>
              <a:t>B-125</a:t>
            </a:r>
          </a:p>
        </p:txBody>
      </p:sp>
      <p:sp>
        <p:nvSpPr>
          <p:cNvPr id="22" name="Text Placeholder 6"/>
          <p:cNvSpPr txBox="1">
            <a:spLocks/>
          </p:cNvSpPr>
          <p:nvPr/>
        </p:nvSpPr>
        <p:spPr>
          <a:xfrm>
            <a:off x="285983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G-15</a:t>
            </a:r>
            <a:br>
              <a:rPr lang="en-US" sz="800">
                <a:latin typeface="+mn-lt"/>
                <a:ea typeface="Arial" charset="0"/>
                <a:cs typeface="Arial" charset="0"/>
              </a:rPr>
            </a:br>
            <a:r>
              <a:rPr lang="en-US" sz="800">
                <a:latin typeface="+mn-lt"/>
                <a:ea typeface="Arial" charset="0"/>
                <a:cs typeface="Arial" charset="0"/>
              </a:rPr>
              <a:t>B-94</a:t>
            </a:r>
          </a:p>
        </p:txBody>
      </p:sp>
      <p:sp>
        <p:nvSpPr>
          <p:cNvPr id="26" name="Rectangle 25"/>
          <p:cNvSpPr/>
          <p:nvPr/>
        </p:nvSpPr>
        <p:spPr>
          <a:xfrm>
            <a:off x="7445221" y="662759"/>
            <a:ext cx="685800" cy="685800"/>
          </a:xfrm>
          <a:prstGeom prst="rect">
            <a:avLst/>
          </a:prstGeom>
          <a:solidFill>
            <a:schemeClr val="bg1"/>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7" name="Rectangle 26"/>
          <p:cNvSpPr/>
          <p:nvPr/>
        </p:nvSpPr>
        <p:spPr>
          <a:xfrm>
            <a:off x="7445221" y="3219046"/>
            <a:ext cx="685800" cy="685800"/>
          </a:xfrm>
          <a:prstGeom prst="rect">
            <a:avLst/>
          </a:prstGeom>
          <a:solidFill>
            <a:schemeClr val="accent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8" name="Rectangle 27"/>
          <p:cNvSpPr/>
          <p:nvPr/>
        </p:nvSpPr>
        <p:spPr>
          <a:xfrm>
            <a:off x="7445221" y="1936346"/>
            <a:ext cx="685800" cy="685800"/>
          </a:xfrm>
          <a:prstGeom prst="rect">
            <a:avLst/>
          </a:prstGeom>
          <a:solidFill>
            <a:schemeClr val="accent3"/>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9" name="Rectangle 28"/>
          <p:cNvSpPr/>
          <p:nvPr/>
        </p:nvSpPr>
        <p:spPr>
          <a:xfrm>
            <a:off x="6530821" y="3219046"/>
            <a:ext cx="685800" cy="685800"/>
          </a:xfrm>
          <a:prstGeom prst="rect">
            <a:avLst/>
          </a:prstGeom>
          <a:solidFill>
            <a:schemeClr val="accent1"/>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0" name="Rectangle 29"/>
          <p:cNvSpPr/>
          <p:nvPr/>
        </p:nvSpPr>
        <p:spPr>
          <a:xfrm>
            <a:off x="6530821" y="1936346"/>
            <a:ext cx="685800" cy="685800"/>
          </a:xfrm>
          <a:prstGeom prst="rect">
            <a:avLst/>
          </a:prstGeom>
          <a:solidFill>
            <a:schemeClr val="accent4"/>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1" name="Rectangle 30"/>
          <p:cNvSpPr/>
          <p:nvPr/>
        </p:nvSpPr>
        <p:spPr>
          <a:xfrm>
            <a:off x="6530821" y="659540"/>
            <a:ext cx="685800" cy="685800"/>
          </a:xfrm>
          <a:prstGeom prst="rect">
            <a:avLst/>
          </a:prstGeom>
          <a:solidFill>
            <a:schemeClr val="accent5"/>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2" name="Rectangle 31"/>
          <p:cNvSpPr/>
          <p:nvPr/>
        </p:nvSpPr>
        <p:spPr>
          <a:xfrm>
            <a:off x="5616421" y="3219046"/>
            <a:ext cx="685800" cy="685800"/>
          </a:xfrm>
          <a:prstGeom prst="rect">
            <a:avLst/>
          </a:prstGeom>
          <a:solidFill>
            <a:schemeClr val="accent6"/>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3" name="Rectangle 32"/>
          <p:cNvSpPr/>
          <p:nvPr/>
        </p:nvSpPr>
        <p:spPr>
          <a:xfrm>
            <a:off x="5616421" y="662758"/>
            <a:ext cx="685800" cy="685800"/>
          </a:xfrm>
          <a:prstGeom prst="rect">
            <a:avLst/>
          </a:prstGeom>
          <a:solidFill>
            <a:schemeClr val="bg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4" name="Rectangle 33"/>
          <p:cNvSpPr/>
          <p:nvPr/>
        </p:nvSpPr>
        <p:spPr>
          <a:xfrm>
            <a:off x="5616421" y="1936346"/>
            <a:ext cx="685800" cy="685800"/>
          </a:xfrm>
          <a:prstGeom prst="rect">
            <a:avLst/>
          </a:prstGeom>
          <a:solidFill>
            <a:schemeClr val="tx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5" name="Text Placeholder 6"/>
          <p:cNvSpPr txBox="1">
            <a:spLocks/>
          </p:cNvSpPr>
          <p:nvPr/>
        </p:nvSpPr>
        <p:spPr>
          <a:xfrm>
            <a:off x="1039728"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R-234</a:t>
            </a:r>
            <a:br>
              <a:rPr lang="en-US" sz="800">
                <a:latin typeface="+mn-lt"/>
                <a:ea typeface="Arial" charset="0"/>
                <a:cs typeface="Arial" charset="0"/>
              </a:rPr>
            </a:br>
            <a:r>
              <a:rPr lang="en-US" sz="800">
                <a:latin typeface="+mn-lt"/>
                <a:ea typeface="Arial" charset="0"/>
                <a:cs typeface="Arial" charset="0"/>
              </a:rPr>
              <a:t>G-234</a:t>
            </a:r>
            <a:br>
              <a:rPr lang="en-US" sz="800">
                <a:latin typeface="+mn-lt"/>
                <a:ea typeface="Arial" charset="0"/>
                <a:cs typeface="Arial" charset="0"/>
              </a:rPr>
            </a:br>
            <a:r>
              <a:rPr lang="en-US" sz="800">
                <a:latin typeface="+mn-lt"/>
                <a:ea typeface="Arial" charset="0"/>
                <a:cs typeface="Arial" charset="0"/>
              </a:rPr>
              <a:t>B-234</a:t>
            </a:r>
          </a:p>
        </p:txBody>
      </p:sp>
      <p:sp>
        <p:nvSpPr>
          <p:cNvPr id="36" name="Text Placeholder 6"/>
          <p:cNvSpPr txBox="1">
            <a:spLocks/>
          </p:cNvSpPr>
          <p:nvPr/>
        </p:nvSpPr>
        <p:spPr>
          <a:xfrm>
            <a:off x="194543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R-31</a:t>
            </a:r>
            <a:br>
              <a:rPr lang="en-US" sz="800">
                <a:latin typeface="+mn-lt"/>
                <a:ea typeface="Arial" charset="0"/>
                <a:cs typeface="Arial" charset="0"/>
              </a:rPr>
            </a:br>
            <a:r>
              <a:rPr lang="en-US" sz="800">
                <a:latin typeface="+mn-lt"/>
                <a:ea typeface="Arial" charset="0"/>
                <a:cs typeface="Arial" charset="0"/>
              </a:rPr>
              <a:t>G-179</a:t>
            </a:r>
            <a:br>
              <a:rPr lang="en-US" sz="800">
                <a:latin typeface="+mn-lt"/>
                <a:ea typeface="Arial" charset="0"/>
                <a:cs typeface="Arial" charset="0"/>
              </a:rPr>
            </a:br>
            <a:r>
              <a:rPr lang="en-US" sz="800">
                <a:latin typeface="+mn-lt"/>
                <a:ea typeface="Arial" charset="0"/>
                <a:cs typeface="Arial" charset="0"/>
              </a:rPr>
              <a:t>B-207</a:t>
            </a:r>
          </a:p>
        </p:txBody>
      </p:sp>
      <p:sp>
        <p:nvSpPr>
          <p:cNvPr id="37" name="Text Placeholder 6"/>
          <p:cNvSpPr txBox="1">
            <a:spLocks/>
          </p:cNvSpPr>
          <p:nvPr/>
        </p:nvSpPr>
        <p:spPr>
          <a:xfrm>
            <a:off x="285983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G-59</a:t>
            </a:r>
            <a:br>
              <a:rPr lang="en-US" sz="800">
                <a:latin typeface="+mn-lt"/>
                <a:ea typeface="Arial" charset="0"/>
                <a:cs typeface="Arial" charset="0"/>
              </a:rPr>
            </a:br>
            <a:r>
              <a:rPr lang="en-US" sz="800">
                <a:latin typeface="+mn-lt"/>
                <a:ea typeface="Arial" charset="0"/>
                <a:cs typeface="Arial" charset="0"/>
              </a:rPr>
              <a:t>B-201</a:t>
            </a:r>
          </a:p>
        </p:txBody>
      </p:sp>
      <p:sp>
        <p:nvSpPr>
          <p:cNvPr id="38" name="Text Placeholder 6"/>
          <p:cNvSpPr txBox="1">
            <a:spLocks/>
          </p:cNvSpPr>
          <p:nvPr/>
        </p:nvSpPr>
        <p:spPr>
          <a:xfrm>
            <a:off x="1039728"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R-219</a:t>
            </a:r>
            <a:br>
              <a:rPr lang="en-US" sz="800">
                <a:latin typeface="+mn-lt"/>
                <a:ea typeface="Arial" charset="0"/>
                <a:cs typeface="Arial" charset="0"/>
              </a:rPr>
            </a:br>
            <a:r>
              <a:rPr lang="en-US" sz="800">
                <a:latin typeface="+mn-lt"/>
                <a:ea typeface="Arial" charset="0"/>
                <a:cs typeface="Arial" charset="0"/>
              </a:rPr>
              <a:t>G-38</a:t>
            </a:r>
            <a:br>
              <a:rPr lang="en-US" sz="800">
                <a:latin typeface="+mn-lt"/>
                <a:ea typeface="Arial" charset="0"/>
                <a:cs typeface="Arial" charset="0"/>
              </a:rPr>
            </a:br>
            <a:r>
              <a:rPr lang="en-US" sz="800">
                <a:latin typeface="+mn-lt"/>
                <a:ea typeface="Arial" charset="0"/>
                <a:cs typeface="Arial" charset="0"/>
              </a:rPr>
              <a:t>B-99</a:t>
            </a:r>
          </a:p>
        </p:txBody>
      </p:sp>
      <p:sp>
        <p:nvSpPr>
          <p:cNvPr id="39" name="Text Placeholder 6"/>
          <p:cNvSpPr txBox="1">
            <a:spLocks/>
          </p:cNvSpPr>
          <p:nvPr/>
        </p:nvSpPr>
        <p:spPr>
          <a:xfrm>
            <a:off x="194543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R-105</a:t>
            </a:r>
            <a:br>
              <a:rPr lang="en-US" sz="800">
                <a:latin typeface="+mn-lt"/>
                <a:ea typeface="Arial" charset="0"/>
                <a:cs typeface="Arial" charset="0"/>
              </a:rPr>
            </a:br>
            <a:r>
              <a:rPr lang="en-US" sz="800">
                <a:latin typeface="+mn-lt"/>
                <a:ea typeface="Arial" charset="0"/>
                <a:cs typeface="Arial" charset="0"/>
              </a:rPr>
              <a:t>G-166</a:t>
            </a:r>
            <a:br>
              <a:rPr lang="en-US" sz="800">
                <a:latin typeface="+mn-lt"/>
                <a:ea typeface="Arial" charset="0"/>
                <a:cs typeface="Arial" charset="0"/>
              </a:rPr>
            </a:br>
            <a:r>
              <a:rPr lang="en-US" sz="800">
                <a:latin typeface="+mn-lt"/>
                <a:ea typeface="Arial" charset="0"/>
                <a:cs typeface="Arial" charset="0"/>
              </a:rPr>
              <a:t>B-255</a:t>
            </a:r>
          </a:p>
        </p:txBody>
      </p:sp>
      <p:sp>
        <p:nvSpPr>
          <p:cNvPr id="40" name="Text Placeholder 6"/>
          <p:cNvSpPr txBox="1">
            <a:spLocks/>
          </p:cNvSpPr>
          <p:nvPr/>
        </p:nvSpPr>
        <p:spPr>
          <a:xfrm>
            <a:off x="285983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G-100</a:t>
            </a:r>
            <a:br>
              <a:rPr lang="en-US" sz="800">
                <a:latin typeface="+mn-lt"/>
                <a:ea typeface="Arial" charset="0"/>
                <a:cs typeface="Arial" charset="0"/>
              </a:rPr>
            </a:br>
            <a:r>
              <a:rPr lang="en-US" sz="800">
                <a:latin typeface="+mn-lt"/>
                <a:ea typeface="Arial" charset="0"/>
                <a:cs typeface="Arial" charset="0"/>
              </a:rPr>
              <a:t>B-255</a:t>
            </a:r>
          </a:p>
        </p:txBody>
      </p:sp>
      <p:sp>
        <p:nvSpPr>
          <p:cNvPr id="41" name="Text Placeholder 6"/>
          <p:cNvSpPr txBox="1">
            <a:spLocks/>
          </p:cNvSpPr>
          <p:nvPr/>
        </p:nvSpPr>
        <p:spPr>
          <a:xfrm>
            <a:off x="5632048"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R-255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G-255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42" name="Text Placeholder 6"/>
          <p:cNvSpPr txBox="1">
            <a:spLocks/>
          </p:cNvSpPr>
          <p:nvPr/>
        </p:nvSpPr>
        <p:spPr>
          <a:xfrm>
            <a:off x="653775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R-110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G-23</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B-125</a:t>
            </a:r>
          </a:p>
        </p:txBody>
      </p:sp>
      <p:sp>
        <p:nvSpPr>
          <p:cNvPr id="43" name="Text Placeholder 6"/>
          <p:cNvSpPr txBox="1">
            <a:spLocks/>
          </p:cNvSpPr>
          <p:nvPr/>
        </p:nvSpPr>
        <p:spPr>
          <a:xfrm>
            <a:off x="745215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B-94</a:t>
            </a:r>
          </a:p>
        </p:txBody>
      </p:sp>
      <p:sp>
        <p:nvSpPr>
          <p:cNvPr id="44" name="Text Placeholder 6"/>
          <p:cNvSpPr txBox="1">
            <a:spLocks/>
          </p:cNvSpPr>
          <p:nvPr/>
        </p:nvSpPr>
        <p:spPr>
          <a:xfrm>
            <a:off x="5632048"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R-234</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G-234</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B-234</a:t>
            </a:r>
          </a:p>
        </p:txBody>
      </p:sp>
      <p:sp>
        <p:nvSpPr>
          <p:cNvPr id="45" name="Text Placeholder 6"/>
          <p:cNvSpPr txBox="1">
            <a:spLocks/>
          </p:cNvSpPr>
          <p:nvPr/>
        </p:nvSpPr>
        <p:spPr>
          <a:xfrm>
            <a:off x="653775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R-31</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G-179</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B-207</a:t>
            </a:r>
          </a:p>
        </p:txBody>
      </p:sp>
      <p:sp>
        <p:nvSpPr>
          <p:cNvPr id="46" name="Text Placeholder 6"/>
          <p:cNvSpPr txBox="1">
            <a:spLocks/>
          </p:cNvSpPr>
          <p:nvPr/>
        </p:nvSpPr>
        <p:spPr>
          <a:xfrm>
            <a:off x="745215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mr-IN" sz="800">
                <a:solidFill>
                  <a:schemeClr val="bg2"/>
                </a:solidFill>
                <a:latin typeface="+mn-lt"/>
                <a:ea typeface="Arial" charset="0"/>
                <a:cs typeface="Arial" charset="0"/>
              </a:rPr>
              <a:t>R-0</a:t>
            </a:r>
            <a:br>
              <a:rPr lang="mr-IN" sz="800">
                <a:solidFill>
                  <a:schemeClr val="bg2"/>
                </a:solidFill>
                <a:latin typeface="+mn-lt"/>
                <a:ea typeface="Arial" charset="0"/>
                <a:cs typeface="Arial" charset="0"/>
              </a:rPr>
            </a:br>
            <a:r>
              <a:rPr lang="mr-IN" sz="800">
                <a:solidFill>
                  <a:schemeClr val="bg2"/>
                </a:solidFill>
                <a:latin typeface="+mn-lt"/>
                <a:ea typeface="Arial" charset="0"/>
                <a:cs typeface="Arial" charset="0"/>
              </a:rPr>
              <a:t>G-59</a:t>
            </a:r>
            <a:br>
              <a:rPr lang="mr-IN" sz="800">
                <a:solidFill>
                  <a:schemeClr val="bg2"/>
                </a:solidFill>
                <a:latin typeface="+mn-lt"/>
                <a:ea typeface="Arial" charset="0"/>
                <a:cs typeface="Arial" charset="0"/>
              </a:rPr>
            </a:br>
            <a:r>
              <a:rPr lang="mr-IN" sz="800">
                <a:solidFill>
                  <a:schemeClr val="bg2"/>
                </a:solidFill>
                <a:latin typeface="+mn-lt"/>
                <a:ea typeface="Arial" charset="0"/>
                <a:cs typeface="Arial" charset="0"/>
              </a:rPr>
              <a:t>B-201</a:t>
            </a:r>
          </a:p>
        </p:txBody>
      </p:sp>
      <p:sp>
        <p:nvSpPr>
          <p:cNvPr id="47" name="Text Placeholder 6"/>
          <p:cNvSpPr txBox="1">
            <a:spLocks/>
          </p:cNvSpPr>
          <p:nvPr/>
        </p:nvSpPr>
        <p:spPr>
          <a:xfrm>
            <a:off x="5632048"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R-219</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G-38</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B-99</a:t>
            </a:r>
          </a:p>
        </p:txBody>
      </p:sp>
      <p:sp>
        <p:nvSpPr>
          <p:cNvPr id="48" name="Text Placeholder 6"/>
          <p:cNvSpPr txBox="1">
            <a:spLocks/>
          </p:cNvSpPr>
          <p:nvPr/>
        </p:nvSpPr>
        <p:spPr>
          <a:xfrm>
            <a:off x="653775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R-105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G-166</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49" name="Text Placeholder 6"/>
          <p:cNvSpPr txBox="1">
            <a:spLocks/>
          </p:cNvSpPr>
          <p:nvPr/>
        </p:nvSpPr>
        <p:spPr>
          <a:xfrm>
            <a:off x="745215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G-100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2" name="Title 1"/>
          <p:cNvSpPr>
            <a:spLocks noGrp="1"/>
          </p:cNvSpPr>
          <p:nvPr>
            <p:ph type="title"/>
          </p:nvPr>
        </p:nvSpPr>
        <p:spPr/>
        <p:txBody>
          <a:bodyPr/>
          <a:lstStyle/>
          <a:p>
            <a:r>
              <a:rPr lang="en-US" sz="1600"/>
              <a:t>Color palette</a:t>
            </a:r>
          </a:p>
        </p:txBody>
      </p:sp>
      <p:sp>
        <p:nvSpPr>
          <p:cNvPr id="4" name="Slide Number Placeholder 3"/>
          <p:cNvSpPr>
            <a:spLocks noGrp="1"/>
          </p:cNvSpPr>
          <p:nvPr>
            <p:ph type="sldNum" sz="quarter" idx="10"/>
          </p:nvPr>
        </p:nvSpPr>
        <p:spPr/>
        <p:txBody>
          <a:bodyPr/>
          <a:lstStyle/>
          <a:p>
            <a:fld id="{D0BE6F14-FF48-0F4F-A8AA-2E3F25371E4A}" type="slidenum">
              <a:rPr lang="en-US" smtClean="0">
                <a:solidFill>
                  <a:schemeClr val="bg2"/>
                </a:solidFill>
              </a:rPr>
              <a:pPr/>
              <a:t>14</a:t>
            </a:fld>
            <a:endParaRPr lang="en-US">
              <a:solidFill>
                <a:schemeClr val="bg2"/>
              </a:solidFill>
            </a:endParaRPr>
          </a:p>
        </p:txBody>
      </p:sp>
      <p:sp>
        <p:nvSpPr>
          <p:cNvPr id="3" name="Footer Placeholder 2"/>
          <p:cNvSpPr>
            <a:spLocks noGrp="1"/>
          </p:cNvSpPr>
          <p:nvPr>
            <p:ph type="ftr" sz="quarter" idx="11"/>
          </p:nvPr>
        </p:nvSpPr>
        <p:spPr/>
        <p:txBody>
          <a:bodyPr/>
          <a:lstStyle/>
          <a:p>
            <a:r>
              <a:rPr lang="de-DE"/>
              <a:t>Think 2019 / DOC ID / Month XX, 2019 / © 2019 IBM Corporation</a:t>
            </a:r>
            <a:endParaRPr lang="en-US"/>
          </a:p>
        </p:txBody>
      </p:sp>
      <p:sp>
        <p:nvSpPr>
          <p:cNvPr id="5" name="Rectangle 4">
            <a:extLst>
              <a:ext uri="{FF2B5EF4-FFF2-40B4-BE49-F238E27FC236}">
                <a16:creationId xmlns:a16="http://schemas.microsoft.com/office/drawing/2014/main" id="{CCE360FF-A138-114F-863A-8588A945EAD7}"/>
              </a:ext>
            </a:extLst>
          </p:cNvPr>
          <p:cNvSpPr/>
          <p:nvPr/>
        </p:nvSpPr>
        <p:spPr>
          <a:xfrm>
            <a:off x="0" y="-914400"/>
            <a:ext cx="9144000" cy="457200"/>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80861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pic>
        <p:nvPicPr>
          <p:cNvPr id="7" name="Picture 6">
            <a:extLst>
              <a:ext uri="{FF2B5EF4-FFF2-40B4-BE49-F238E27FC236}">
                <a16:creationId xmlns:a16="http://schemas.microsoft.com/office/drawing/2014/main" id="{2D79D7A3-A59A-F14D-AD29-C4AEC3DFDD9E}"/>
              </a:ext>
            </a:extLst>
          </p:cNvPr>
          <p:cNvPicPr>
            <a:picLocks noChangeAspect="1"/>
          </p:cNvPicPr>
          <p:nvPr/>
        </p:nvPicPr>
        <p:blipFill>
          <a:blip r:embed="rId3"/>
          <a:stretch>
            <a:fillRect/>
          </a:stretch>
        </p:blipFill>
        <p:spPr>
          <a:xfrm>
            <a:off x="714977" y="734054"/>
            <a:ext cx="7714047" cy="3959352"/>
          </a:xfrm>
          <a:prstGeom prst="rect">
            <a:avLst/>
          </a:prstGeom>
        </p:spPr>
      </p:pic>
    </p:spTree>
    <p:extLst>
      <p:ext uri="{BB962C8B-B14F-4D97-AF65-F5344CB8AC3E}">
        <p14:creationId xmlns:p14="http://schemas.microsoft.com/office/powerpoint/2010/main" val="362623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3</a:t>
            </a:fld>
            <a:endParaRPr lang="en-US"/>
          </a:p>
        </p:txBody>
      </p:sp>
      <p:pic>
        <p:nvPicPr>
          <p:cNvPr id="6" name="Picture 5">
            <a:extLst>
              <a:ext uri="{FF2B5EF4-FFF2-40B4-BE49-F238E27FC236}">
                <a16:creationId xmlns:a16="http://schemas.microsoft.com/office/drawing/2014/main" id="{6E9FF4EA-1466-4448-BED6-9BF2C1910242}"/>
              </a:ext>
            </a:extLst>
          </p:cNvPr>
          <p:cNvPicPr>
            <a:picLocks noChangeAspect="1"/>
          </p:cNvPicPr>
          <p:nvPr/>
        </p:nvPicPr>
        <p:blipFill>
          <a:blip r:embed="rId3"/>
          <a:stretch>
            <a:fillRect/>
          </a:stretch>
        </p:blipFill>
        <p:spPr>
          <a:xfrm>
            <a:off x="701296" y="674675"/>
            <a:ext cx="2182091" cy="2076292"/>
          </a:xfrm>
          <a:prstGeom prst="rect">
            <a:avLst/>
          </a:prstGeom>
        </p:spPr>
      </p:pic>
      <p:sp>
        <p:nvSpPr>
          <p:cNvPr id="14" name="TextBox 13">
            <a:extLst>
              <a:ext uri="{FF2B5EF4-FFF2-40B4-BE49-F238E27FC236}">
                <a16:creationId xmlns:a16="http://schemas.microsoft.com/office/drawing/2014/main" id="{4855A2F5-9018-43D3-BFDA-EBAB63A38B38}"/>
              </a:ext>
            </a:extLst>
          </p:cNvPr>
          <p:cNvSpPr txBox="1"/>
          <p:nvPr/>
        </p:nvSpPr>
        <p:spPr>
          <a:xfrm>
            <a:off x="701295" y="2891456"/>
            <a:ext cx="2072901" cy="923330"/>
          </a:xfrm>
          <a:prstGeom prst="rect">
            <a:avLst/>
          </a:prstGeom>
          <a:noFill/>
        </p:spPr>
        <p:txBody>
          <a:bodyPr wrap="square" rtlCol="0">
            <a:spAutoFit/>
          </a:bodyPr>
          <a:lstStyle/>
          <a:p>
            <a:r>
              <a:rPr lang="en-CA" dirty="0">
                <a:solidFill>
                  <a:schemeClr val="bg2"/>
                </a:solidFill>
              </a:rPr>
              <a:t>1770’s: </a:t>
            </a:r>
          </a:p>
          <a:p>
            <a:r>
              <a:rPr lang="en-CA" dirty="0">
                <a:solidFill>
                  <a:schemeClr val="bg2"/>
                </a:solidFill>
              </a:rPr>
              <a:t>Watt’s stationary engine</a:t>
            </a:r>
          </a:p>
          <a:p>
            <a:r>
              <a:rPr lang="en-CA" i="1" dirty="0">
                <a:solidFill>
                  <a:schemeClr val="bg2"/>
                </a:solidFill>
              </a:rPr>
              <a:t>ML era: late 2000s / early 2010s</a:t>
            </a:r>
          </a:p>
        </p:txBody>
      </p:sp>
      <p:sp>
        <p:nvSpPr>
          <p:cNvPr id="15" name="TextBox 14">
            <a:extLst>
              <a:ext uri="{FF2B5EF4-FFF2-40B4-BE49-F238E27FC236}">
                <a16:creationId xmlns:a16="http://schemas.microsoft.com/office/drawing/2014/main" id="{EADC7623-0A26-4568-B7D9-8D329EE2438D}"/>
              </a:ext>
            </a:extLst>
          </p:cNvPr>
          <p:cNvSpPr txBox="1"/>
          <p:nvPr/>
        </p:nvSpPr>
        <p:spPr>
          <a:xfrm>
            <a:off x="3040450" y="3512173"/>
            <a:ext cx="1870364" cy="715581"/>
          </a:xfrm>
          <a:prstGeom prst="rect">
            <a:avLst/>
          </a:prstGeom>
          <a:noFill/>
        </p:spPr>
        <p:txBody>
          <a:bodyPr wrap="square" rtlCol="0">
            <a:spAutoFit/>
          </a:bodyPr>
          <a:lstStyle/>
          <a:p>
            <a:r>
              <a:rPr lang="en-CA" dirty="0">
                <a:solidFill>
                  <a:schemeClr val="bg2"/>
                </a:solidFill>
              </a:rPr>
              <a:t>1829: </a:t>
            </a:r>
          </a:p>
          <a:p>
            <a:r>
              <a:rPr lang="en-CA" dirty="0">
                <a:solidFill>
                  <a:schemeClr val="bg2"/>
                </a:solidFill>
              </a:rPr>
              <a:t>Stephenson’s Rocket</a:t>
            </a:r>
          </a:p>
          <a:p>
            <a:r>
              <a:rPr lang="en-CA" i="1" dirty="0">
                <a:solidFill>
                  <a:schemeClr val="bg2"/>
                </a:solidFill>
              </a:rPr>
              <a:t>ML era: 2019</a:t>
            </a:r>
          </a:p>
        </p:txBody>
      </p:sp>
      <p:pic>
        <p:nvPicPr>
          <p:cNvPr id="17" name="Picture 16">
            <a:extLst>
              <a:ext uri="{FF2B5EF4-FFF2-40B4-BE49-F238E27FC236}">
                <a16:creationId xmlns:a16="http://schemas.microsoft.com/office/drawing/2014/main" id="{6DC6665B-7F84-453E-A9F2-C9A8C978A9BA}"/>
              </a:ext>
            </a:extLst>
          </p:cNvPr>
          <p:cNvPicPr>
            <a:picLocks noChangeAspect="1"/>
          </p:cNvPicPr>
          <p:nvPr/>
        </p:nvPicPr>
        <p:blipFill>
          <a:blip r:embed="rId4"/>
          <a:stretch>
            <a:fillRect/>
          </a:stretch>
        </p:blipFill>
        <p:spPr>
          <a:xfrm>
            <a:off x="5853429" y="2045086"/>
            <a:ext cx="2655916" cy="2000134"/>
          </a:xfrm>
          <a:prstGeom prst="rect">
            <a:avLst/>
          </a:prstGeom>
        </p:spPr>
      </p:pic>
      <p:sp>
        <p:nvSpPr>
          <p:cNvPr id="18" name="TextBox 17">
            <a:extLst>
              <a:ext uri="{FF2B5EF4-FFF2-40B4-BE49-F238E27FC236}">
                <a16:creationId xmlns:a16="http://schemas.microsoft.com/office/drawing/2014/main" id="{72A87D0B-400F-4DD2-AAF7-848446539FDE}"/>
              </a:ext>
            </a:extLst>
          </p:cNvPr>
          <p:cNvSpPr txBox="1"/>
          <p:nvPr/>
        </p:nvSpPr>
        <p:spPr>
          <a:xfrm>
            <a:off x="5853428" y="4087319"/>
            <a:ext cx="2655915" cy="715581"/>
          </a:xfrm>
          <a:prstGeom prst="rect">
            <a:avLst/>
          </a:prstGeom>
          <a:noFill/>
        </p:spPr>
        <p:txBody>
          <a:bodyPr wrap="square" rtlCol="0">
            <a:spAutoFit/>
          </a:bodyPr>
          <a:lstStyle/>
          <a:p>
            <a:r>
              <a:rPr lang="en-CA" dirty="0">
                <a:solidFill>
                  <a:schemeClr val="bg2"/>
                </a:solidFill>
              </a:rPr>
              <a:t>1941: </a:t>
            </a:r>
          </a:p>
          <a:p>
            <a:r>
              <a:rPr lang="en-CA" dirty="0">
                <a:solidFill>
                  <a:schemeClr val="bg2"/>
                </a:solidFill>
              </a:rPr>
              <a:t>Alleghany locomotive</a:t>
            </a:r>
          </a:p>
          <a:p>
            <a:r>
              <a:rPr lang="en-CA" i="1" dirty="0">
                <a:solidFill>
                  <a:schemeClr val="bg2"/>
                </a:solidFill>
              </a:rPr>
              <a:t>ML era: 5-10 years from now?</a:t>
            </a:r>
          </a:p>
        </p:txBody>
      </p:sp>
      <p:pic>
        <p:nvPicPr>
          <p:cNvPr id="20" name="Picture 19">
            <a:extLst>
              <a:ext uri="{FF2B5EF4-FFF2-40B4-BE49-F238E27FC236}">
                <a16:creationId xmlns:a16="http://schemas.microsoft.com/office/drawing/2014/main" id="{D1E6A2CE-7E5A-4B2C-BEA8-F7667437944F}"/>
              </a:ext>
            </a:extLst>
          </p:cNvPr>
          <p:cNvPicPr>
            <a:picLocks noChangeAspect="1"/>
          </p:cNvPicPr>
          <p:nvPr/>
        </p:nvPicPr>
        <p:blipFill>
          <a:blip r:embed="rId5"/>
          <a:stretch>
            <a:fillRect/>
          </a:stretch>
        </p:blipFill>
        <p:spPr>
          <a:xfrm>
            <a:off x="3040450" y="926682"/>
            <a:ext cx="2655916" cy="2502810"/>
          </a:xfrm>
          <a:prstGeom prst="rect">
            <a:avLst/>
          </a:prstGeom>
        </p:spPr>
      </p:pic>
      <p:sp>
        <p:nvSpPr>
          <p:cNvPr id="21" name="Footer Placeholder 3">
            <a:extLst>
              <a:ext uri="{FF2B5EF4-FFF2-40B4-BE49-F238E27FC236}">
                <a16:creationId xmlns:a16="http://schemas.microsoft.com/office/drawing/2014/main" id="{CB4F90FF-8159-438E-9C3D-40FD9C3EFD9D}"/>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207304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4</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pic>
        <p:nvPicPr>
          <p:cNvPr id="6" name="Picture 5">
            <a:extLst>
              <a:ext uri="{FF2B5EF4-FFF2-40B4-BE49-F238E27FC236}">
                <a16:creationId xmlns:a16="http://schemas.microsoft.com/office/drawing/2014/main" id="{8547F84D-09C8-4581-BBCD-75EE42E225B2}"/>
              </a:ext>
            </a:extLst>
          </p:cNvPr>
          <p:cNvPicPr>
            <a:picLocks noChangeAspect="1"/>
          </p:cNvPicPr>
          <p:nvPr/>
        </p:nvPicPr>
        <p:blipFill>
          <a:blip r:embed="rId3"/>
          <a:stretch>
            <a:fillRect/>
          </a:stretch>
        </p:blipFill>
        <p:spPr>
          <a:xfrm>
            <a:off x="4078287" y="1375569"/>
            <a:ext cx="4500563" cy="2505468"/>
          </a:xfrm>
          <a:prstGeom prst="rect">
            <a:avLst/>
          </a:prstGeom>
        </p:spPr>
      </p:pic>
      <p:pic>
        <p:nvPicPr>
          <p:cNvPr id="8" name="Picture 7">
            <a:extLst>
              <a:ext uri="{FF2B5EF4-FFF2-40B4-BE49-F238E27FC236}">
                <a16:creationId xmlns:a16="http://schemas.microsoft.com/office/drawing/2014/main" id="{336A088D-FD41-47CF-8308-DFAC950FA250}"/>
              </a:ext>
            </a:extLst>
          </p:cNvPr>
          <p:cNvPicPr>
            <a:picLocks noChangeAspect="1"/>
          </p:cNvPicPr>
          <p:nvPr/>
        </p:nvPicPr>
        <p:blipFill>
          <a:blip r:embed="rId4"/>
          <a:stretch>
            <a:fillRect/>
          </a:stretch>
        </p:blipFill>
        <p:spPr>
          <a:xfrm>
            <a:off x="498475" y="1375569"/>
            <a:ext cx="2619376" cy="1462088"/>
          </a:xfrm>
          <a:prstGeom prst="rect">
            <a:avLst/>
          </a:prstGeom>
        </p:spPr>
      </p:pic>
      <p:sp>
        <p:nvSpPr>
          <p:cNvPr id="9" name="Title 1">
            <a:extLst>
              <a:ext uri="{FF2B5EF4-FFF2-40B4-BE49-F238E27FC236}">
                <a16:creationId xmlns:a16="http://schemas.microsoft.com/office/drawing/2014/main" id="{017B8109-FEB8-4F8F-9E6B-DB2C88B51038}"/>
              </a:ext>
            </a:extLst>
          </p:cNvPr>
          <p:cNvSpPr txBox="1">
            <a:spLocks/>
          </p:cNvSpPr>
          <p:nvPr/>
        </p:nvSpPr>
        <p:spPr>
          <a:xfrm>
            <a:off x="234949" y="862357"/>
            <a:ext cx="3213101" cy="381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Classical Programming</a:t>
            </a:r>
          </a:p>
        </p:txBody>
      </p:sp>
      <p:sp>
        <p:nvSpPr>
          <p:cNvPr id="10" name="Title 1">
            <a:extLst>
              <a:ext uri="{FF2B5EF4-FFF2-40B4-BE49-F238E27FC236}">
                <a16:creationId xmlns:a16="http://schemas.microsoft.com/office/drawing/2014/main" id="{43F3137D-5003-4100-A19E-9FC8C321EEF1}"/>
              </a:ext>
            </a:extLst>
          </p:cNvPr>
          <p:cNvSpPr txBox="1">
            <a:spLocks/>
          </p:cNvSpPr>
          <p:nvPr/>
        </p:nvSpPr>
        <p:spPr>
          <a:xfrm>
            <a:off x="4906167" y="862357"/>
            <a:ext cx="3213101" cy="381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Machine Learning</a:t>
            </a:r>
          </a:p>
        </p:txBody>
      </p:sp>
    </p:spTree>
    <p:extLst>
      <p:ext uri="{BB962C8B-B14F-4D97-AF65-F5344CB8AC3E}">
        <p14:creationId xmlns:p14="http://schemas.microsoft.com/office/powerpoint/2010/main" val="136273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895024"/>
          </a:xfrm>
        </p:spPr>
        <p:txBody>
          <a:bodyPr/>
          <a:lstStyle/>
          <a:p>
            <a:r>
              <a:rPr lang="en-US" b="1" dirty="0"/>
              <a:t>Customer churn: use case to illustrate machine learning</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5</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sp>
        <p:nvSpPr>
          <p:cNvPr id="7" name="Content Placeholder 6">
            <a:extLst>
              <a:ext uri="{FF2B5EF4-FFF2-40B4-BE49-F238E27FC236}">
                <a16:creationId xmlns:a16="http://schemas.microsoft.com/office/drawing/2014/main" id="{06815560-57C4-044F-B0A8-2D7E1E49E945}"/>
              </a:ext>
            </a:extLst>
          </p:cNvPr>
          <p:cNvSpPr>
            <a:spLocks noGrp="1"/>
          </p:cNvSpPr>
          <p:nvPr>
            <p:ph sz="quarter" idx="13"/>
          </p:nvPr>
        </p:nvSpPr>
        <p:spPr>
          <a:xfrm>
            <a:off x="228600" y="667512"/>
            <a:ext cx="8589936" cy="2261668"/>
          </a:xfrm>
        </p:spPr>
        <p:txBody>
          <a:bodyPr/>
          <a:lstStyle/>
          <a:p>
            <a:pPr marL="228371" indent="-228371">
              <a:buSzPct val="110000"/>
              <a:buFont typeface="Arial" panose="020B0604020202020204" pitchFamily="34" charset="0"/>
              <a:buChar char="•"/>
            </a:pPr>
            <a:r>
              <a:rPr lang="en-US" sz="2000" b="1" dirty="0"/>
              <a:t>Customer churn</a:t>
            </a:r>
            <a:r>
              <a:rPr lang="en-US" sz="2000" dirty="0"/>
              <a:t>: when a customer ends their relationship with a business</a:t>
            </a:r>
          </a:p>
          <a:p>
            <a:pPr marL="228371" indent="-228371">
              <a:buSzPct val="110000"/>
              <a:buFont typeface="Arial" panose="020B0604020202020204" pitchFamily="34" charset="0"/>
              <a:buChar char="•"/>
            </a:pPr>
            <a:r>
              <a:rPr lang="en-US" sz="2000" b="1" dirty="0"/>
              <a:t>PROBLEM</a:t>
            </a:r>
            <a:r>
              <a:rPr lang="en-US" sz="2000" dirty="0"/>
              <a:t>: You need to predict which of your customers are loyal and which are at risk of churning</a:t>
            </a:r>
          </a:p>
          <a:p>
            <a:pPr marL="228371" indent="-228371">
              <a:buSzPct val="110000"/>
              <a:buFont typeface="Arial" panose="020B0604020202020204" pitchFamily="34" charset="0"/>
              <a:buChar char="•"/>
            </a:pPr>
            <a:r>
              <a:rPr lang="en-US" sz="2000" b="1" dirty="0"/>
              <a:t>SOLUTION</a:t>
            </a:r>
            <a:r>
              <a:rPr lang="en-US" sz="2000" dirty="0"/>
              <a:t>: Use data you have about clients to build a model that can predict whether a given client is going to churn</a:t>
            </a:r>
          </a:p>
          <a:p>
            <a:pPr marL="228371" indent="-228371">
              <a:buSzPct val="110000"/>
              <a:buFont typeface="Arial" panose="020B0604020202020204" pitchFamily="34" charset="0"/>
              <a:buChar char="•"/>
            </a:pPr>
            <a:endParaRPr lang="en-US" sz="2000" b="1" dirty="0"/>
          </a:p>
        </p:txBody>
      </p:sp>
      <p:pic>
        <p:nvPicPr>
          <p:cNvPr id="9" name="Picture 8">
            <a:extLst>
              <a:ext uri="{FF2B5EF4-FFF2-40B4-BE49-F238E27FC236}">
                <a16:creationId xmlns:a16="http://schemas.microsoft.com/office/drawing/2014/main" id="{11EDCBE1-9D0C-449C-A40A-7309E4EC07B4}"/>
              </a:ext>
            </a:extLst>
          </p:cNvPr>
          <p:cNvPicPr>
            <a:picLocks noChangeAspect="1"/>
          </p:cNvPicPr>
          <p:nvPr/>
        </p:nvPicPr>
        <p:blipFill>
          <a:blip r:embed="rId3"/>
          <a:stretch>
            <a:fillRect/>
          </a:stretch>
        </p:blipFill>
        <p:spPr>
          <a:xfrm>
            <a:off x="2983768" y="2993492"/>
            <a:ext cx="3176464" cy="1741932"/>
          </a:xfrm>
          <a:prstGeom prst="rect">
            <a:avLst/>
          </a:prstGeom>
        </p:spPr>
      </p:pic>
    </p:spTree>
    <p:extLst>
      <p:ext uri="{BB962C8B-B14F-4D97-AF65-F5344CB8AC3E}">
        <p14:creationId xmlns:p14="http://schemas.microsoft.com/office/powerpoint/2010/main" val="18883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1762715C-7556-4A05-9BA7-3C55922AC436}"/>
              </a:ext>
            </a:extLst>
          </p:cNvPr>
          <p:cNvSpPr/>
          <p:nvPr/>
        </p:nvSpPr>
        <p:spPr>
          <a:xfrm>
            <a:off x="74815" y="2691127"/>
            <a:ext cx="4563687" cy="2297452"/>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4" name="Rectangle 13">
            <a:extLst>
              <a:ext uri="{FF2B5EF4-FFF2-40B4-BE49-F238E27FC236}">
                <a16:creationId xmlns:a16="http://schemas.microsoft.com/office/drawing/2014/main" id="{94898A81-5A6B-4069-BBAB-166FF2C65C03}"/>
              </a:ext>
            </a:extLst>
          </p:cNvPr>
          <p:cNvSpPr/>
          <p:nvPr/>
        </p:nvSpPr>
        <p:spPr>
          <a:xfrm>
            <a:off x="2118314" y="2788827"/>
            <a:ext cx="431528"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Oval 14">
            <a:extLst>
              <a:ext uri="{FF2B5EF4-FFF2-40B4-BE49-F238E27FC236}">
                <a16:creationId xmlns:a16="http://schemas.microsoft.com/office/drawing/2014/main" id="{F2BBE529-3306-4C08-BE38-6E1EE184E788}"/>
              </a:ext>
            </a:extLst>
          </p:cNvPr>
          <p:cNvSpPr/>
          <p:nvPr/>
        </p:nvSpPr>
        <p:spPr>
          <a:xfrm>
            <a:off x="2022052" y="2769068"/>
            <a:ext cx="624051" cy="584775"/>
          </a:xfrm>
          <a:prstGeom prst="ellipse">
            <a:avLst/>
          </a:prstGeom>
          <a:ln>
            <a:solidFill>
              <a:schemeClr val="bg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6" name="Oval 5">
            <a:extLst>
              <a:ext uri="{FF2B5EF4-FFF2-40B4-BE49-F238E27FC236}">
                <a16:creationId xmlns:a16="http://schemas.microsoft.com/office/drawing/2014/main" id="{90324DF9-FA0C-44D6-A14B-C8DEA6E9D471}"/>
              </a:ext>
            </a:extLst>
          </p:cNvPr>
          <p:cNvSpPr/>
          <p:nvPr/>
        </p:nvSpPr>
        <p:spPr>
          <a:xfrm>
            <a:off x="3978494" y="448887"/>
            <a:ext cx="5018271" cy="2460568"/>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80018"/>
          </a:xfrm>
        </p:spPr>
        <p:txBody>
          <a:bodyPr/>
          <a:lstStyle/>
          <a:p>
            <a:r>
              <a:rPr lang="en-US" b="1"/>
              <a:t>Customer Churn: </a:t>
            </a:r>
            <a:r>
              <a:rPr lang="en-US" b="1" dirty="0"/>
              <a:t>the game plan</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6</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pic>
        <p:nvPicPr>
          <p:cNvPr id="9" name="Picture 8">
            <a:extLst>
              <a:ext uri="{FF2B5EF4-FFF2-40B4-BE49-F238E27FC236}">
                <a16:creationId xmlns:a16="http://schemas.microsoft.com/office/drawing/2014/main" id="{44C7691D-7D0F-489D-93DA-FE9ED7A11D24}"/>
              </a:ext>
            </a:extLst>
          </p:cNvPr>
          <p:cNvPicPr>
            <a:picLocks noChangeAspect="1"/>
          </p:cNvPicPr>
          <p:nvPr/>
        </p:nvPicPr>
        <p:blipFill>
          <a:blip r:embed="rId3"/>
          <a:stretch>
            <a:fillRect/>
          </a:stretch>
        </p:blipFill>
        <p:spPr>
          <a:xfrm>
            <a:off x="3897128" y="3105513"/>
            <a:ext cx="5018272" cy="1726948"/>
          </a:xfrm>
          <a:prstGeom prst="rect">
            <a:avLst/>
          </a:prstGeom>
          <a:ln>
            <a:solidFill>
              <a:schemeClr val="accent1"/>
            </a:solidFill>
          </a:ln>
        </p:spPr>
      </p:pic>
      <p:pic>
        <p:nvPicPr>
          <p:cNvPr id="8" name="Picture 7">
            <a:extLst>
              <a:ext uri="{FF2B5EF4-FFF2-40B4-BE49-F238E27FC236}">
                <a16:creationId xmlns:a16="http://schemas.microsoft.com/office/drawing/2014/main" id="{AD8BCEB2-0B16-4911-A891-51D5D47C2D9F}"/>
              </a:ext>
            </a:extLst>
          </p:cNvPr>
          <p:cNvPicPr>
            <a:picLocks noChangeAspect="1"/>
          </p:cNvPicPr>
          <p:nvPr/>
        </p:nvPicPr>
        <p:blipFill>
          <a:blip r:embed="rId4"/>
          <a:stretch>
            <a:fillRect/>
          </a:stretch>
        </p:blipFill>
        <p:spPr>
          <a:xfrm>
            <a:off x="1043327" y="624018"/>
            <a:ext cx="3307453" cy="1957616"/>
          </a:xfrm>
          <a:prstGeom prst="rect">
            <a:avLst/>
          </a:prstGeom>
          <a:ln>
            <a:solidFill>
              <a:schemeClr val="accent1"/>
            </a:solidFill>
          </a:ln>
        </p:spPr>
      </p:pic>
      <p:sp>
        <p:nvSpPr>
          <p:cNvPr id="7" name="Content Placeholder 6">
            <a:extLst>
              <a:ext uri="{FF2B5EF4-FFF2-40B4-BE49-F238E27FC236}">
                <a16:creationId xmlns:a16="http://schemas.microsoft.com/office/drawing/2014/main" id="{4C8B7DD7-E144-4C8B-9261-E3E0B1AD1729}"/>
              </a:ext>
            </a:extLst>
          </p:cNvPr>
          <p:cNvSpPr>
            <a:spLocks noGrp="1"/>
          </p:cNvSpPr>
          <p:nvPr>
            <p:ph sz="quarter" idx="13"/>
          </p:nvPr>
        </p:nvSpPr>
        <p:spPr>
          <a:xfrm>
            <a:off x="4572000" y="1199966"/>
            <a:ext cx="4021108" cy="1531716"/>
          </a:xfrm>
        </p:spPr>
        <p:txBody>
          <a:bodyPr/>
          <a:lstStyle/>
          <a:p>
            <a:pPr>
              <a:buSzPct val="110000"/>
            </a:pPr>
            <a:r>
              <a:rPr lang="en-US" sz="2000" b="1" dirty="0"/>
              <a:t>Solve the customer churn problem using </a:t>
            </a:r>
            <a:r>
              <a:rPr lang="en-US" sz="2000" b="1" u="sng" dirty="0"/>
              <a:t>Modeler</a:t>
            </a:r>
            <a:endParaRPr lang="en-US" sz="2000" b="1" dirty="0"/>
          </a:p>
        </p:txBody>
      </p:sp>
      <p:sp>
        <p:nvSpPr>
          <p:cNvPr id="10" name="Content Placeholder 6">
            <a:extLst>
              <a:ext uri="{FF2B5EF4-FFF2-40B4-BE49-F238E27FC236}">
                <a16:creationId xmlns:a16="http://schemas.microsoft.com/office/drawing/2014/main" id="{30CC5BD9-7DEA-4B13-B36F-97CB783B9E87}"/>
              </a:ext>
            </a:extLst>
          </p:cNvPr>
          <p:cNvSpPr txBox="1">
            <a:spLocks/>
          </p:cNvSpPr>
          <p:nvPr/>
        </p:nvSpPr>
        <p:spPr>
          <a:xfrm>
            <a:off x="742413" y="3410616"/>
            <a:ext cx="3040415" cy="1531716"/>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2000" b="1" dirty="0"/>
              <a:t>Solve the customer churn problem using  </a:t>
            </a:r>
            <a:r>
              <a:rPr lang="en-US" sz="2000" b="1" u="sng" dirty="0"/>
              <a:t>Python</a:t>
            </a:r>
            <a:endParaRPr lang="en-US" sz="2000" b="1" dirty="0"/>
          </a:p>
        </p:txBody>
      </p:sp>
      <p:sp>
        <p:nvSpPr>
          <p:cNvPr id="2" name="Oval 1">
            <a:extLst>
              <a:ext uri="{FF2B5EF4-FFF2-40B4-BE49-F238E27FC236}">
                <a16:creationId xmlns:a16="http://schemas.microsoft.com/office/drawing/2014/main" id="{D503B6C8-58BB-4D2F-ADFF-0DD5009D48BA}"/>
              </a:ext>
            </a:extLst>
          </p:cNvPr>
          <p:cNvSpPr/>
          <p:nvPr/>
        </p:nvSpPr>
        <p:spPr>
          <a:xfrm>
            <a:off x="4083803" y="708572"/>
            <a:ext cx="3347634" cy="1531716"/>
          </a:xfrm>
          <a:prstGeom prst="ellipse">
            <a:avLst/>
          </a:prstGeom>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2ED87FA8-C5DC-4570-A65E-3E109B64489B}"/>
              </a:ext>
            </a:extLst>
          </p:cNvPr>
          <p:cNvSpPr/>
          <p:nvPr/>
        </p:nvSpPr>
        <p:spPr>
          <a:xfrm>
            <a:off x="6271865" y="571526"/>
            <a:ext cx="431528"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2" name="Oval 11">
            <a:extLst>
              <a:ext uri="{FF2B5EF4-FFF2-40B4-BE49-F238E27FC236}">
                <a16:creationId xmlns:a16="http://schemas.microsoft.com/office/drawing/2014/main" id="{2217C193-F389-46F1-B7E9-D520DEB67531}"/>
              </a:ext>
            </a:extLst>
          </p:cNvPr>
          <p:cNvSpPr/>
          <p:nvPr/>
        </p:nvSpPr>
        <p:spPr>
          <a:xfrm>
            <a:off x="6175603" y="551767"/>
            <a:ext cx="624051" cy="584775"/>
          </a:xfrm>
          <a:prstGeom prst="ellipse">
            <a:avLst/>
          </a:prstGeom>
          <a:ln>
            <a:solidFill>
              <a:schemeClr val="bg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Tree>
    <p:extLst>
      <p:ext uri="{BB962C8B-B14F-4D97-AF65-F5344CB8AC3E}">
        <p14:creationId xmlns:p14="http://schemas.microsoft.com/office/powerpoint/2010/main" val="356486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895024"/>
          </a:xfrm>
        </p:spPr>
        <p:txBody>
          <a:bodyPr/>
          <a:lstStyle/>
          <a:p>
            <a:r>
              <a:rPr lang="en-US" b="1" dirty="0"/>
              <a:t>Customer churn: dataset</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7</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2"/>
          <a:stretch>
            <a:fillRect/>
          </a:stretch>
        </p:blipFill>
        <p:spPr>
          <a:xfrm>
            <a:off x="435109" y="2514188"/>
            <a:ext cx="8273783" cy="1846260"/>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228600" y="667511"/>
            <a:ext cx="8686800" cy="1700371"/>
          </a:xfrm>
        </p:spPr>
        <p:txBody>
          <a:bodyPr/>
          <a:lstStyle/>
          <a:p>
            <a:pPr marL="228371" indent="-228371">
              <a:buSzPct val="110000"/>
              <a:buFont typeface="Arial" panose="020B0604020202020204" pitchFamily="34" charset="0"/>
              <a:buChar char="•"/>
            </a:pPr>
            <a:r>
              <a:rPr lang="en-US" sz="2000" dirty="0"/>
              <a:t>CSV (comma separated values) file with ~7k records; 21 columns</a:t>
            </a:r>
          </a:p>
          <a:p>
            <a:pPr marL="228371" indent="-228371">
              <a:buSzPct val="110000"/>
              <a:buFont typeface="Arial" panose="020B0604020202020204" pitchFamily="34" charset="0"/>
              <a:buChar char="•"/>
            </a:pPr>
            <a:r>
              <a:rPr lang="en-US" sz="2000" dirty="0"/>
              <a:t>Numeric columns: </a:t>
            </a:r>
            <a:r>
              <a:rPr lang="en-US" sz="2000" b="1" dirty="0"/>
              <a:t>tenure, </a:t>
            </a:r>
            <a:r>
              <a:rPr lang="en-US" sz="2000" b="1" dirty="0" err="1"/>
              <a:t>MonthlyCharges</a:t>
            </a:r>
            <a:r>
              <a:rPr lang="en-US" sz="2000" dirty="0"/>
              <a:t>, </a:t>
            </a:r>
            <a:r>
              <a:rPr lang="en-US" sz="2000" b="1" dirty="0" err="1"/>
              <a:t>TotalCharges</a:t>
            </a:r>
            <a:endParaRPr lang="en-US" sz="2000" b="1" dirty="0"/>
          </a:p>
          <a:p>
            <a:pPr marL="228371" indent="-228371">
              <a:buSzPct val="110000"/>
              <a:buFont typeface="Arial" panose="020B0604020202020204" pitchFamily="34" charset="0"/>
              <a:buChar char="•"/>
            </a:pPr>
            <a:r>
              <a:rPr lang="en-US" sz="2000" dirty="0"/>
              <a:t>Categorical columns: </a:t>
            </a:r>
            <a:r>
              <a:rPr lang="en-US" sz="2000" b="1" dirty="0"/>
              <a:t>gender</a:t>
            </a:r>
            <a:r>
              <a:rPr lang="en-US" sz="2000" dirty="0"/>
              <a:t>, </a:t>
            </a:r>
            <a:r>
              <a:rPr lang="en-US" sz="2000" b="1" dirty="0" err="1"/>
              <a:t>SeniorCitizen</a:t>
            </a:r>
            <a:r>
              <a:rPr lang="en-US" sz="2000" dirty="0"/>
              <a:t>, </a:t>
            </a:r>
            <a:r>
              <a:rPr lang="en-US" sz="2000" b="1" dirty="0"/>
              <a:t>Partner</a:t>
            </a:r>
            <a:r>
              <a:rPr lang="en-US" sz="2000" dirty="0"/>
              <a:t>...</a:t>
            </a:r>
          </a:p>
          <a:p>
            <a:pPr marL="228371" indent="-228371">
              <a:buSzPct val="110000"/>
              <a:buFont typeface="Arial" panose="020B0604020202020204" pitchFamily="34" charset="0"/>
              <a:buChar char="•"/>
            </a:pPr>
            <a:r>
              <a:rPr lang="en-US" sz="2000" dirty="0"/>
              <a:t>Target / Label:</a:t>
            </a:r>
            <a:r>
              <a:rPr lang="en-US" sz="2000" b="1" dirty="0"/>
              <a:t> Churn</a:t>
            </a:r>
          </a:p>
        </p:txBody>
      </p:sp>
    </p:spTree>
    <p:extLst>
      <p:ext uri="{BB962C8B-B14F-4D97-AF65-F5344CB8AC3E}">
        <p14:creationId xmlns:p14="http://schemas.microsoft.com/office/powerpoint/2010/main" val="219814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C8206649-6987-4106-8336-8BF2CA2F662E}"/>
              </a:ext>
            </a:extLst>
          </p:cNvPr>
          <p:cNvSpPr/>
          <p:nvPr/>
        </p:nvSpPr>
        <p:spPr>
          <a:xfrm rot="5400000">
            <a:off x="5005850" y="1032783"/>
            <a:ext cx="4041387" cy="3777712"/>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2" name="Content Placeholder 6">
            <a:extLst>
              <a:ext uri="{FF2B5EF4-FFF2-40B4-BE49-F238E27FC236}">
                <a16:creationId xmlns:a16="http://schemas.microsoft.com/office/drawing/2014/main" id="{0AE7DC18-64A2-420A-8F1E-2D79F539445E}"/>
              </a:ext>
            </a:extLst>
          </p:cNvPr>
          <p:cNvSpPr txBox="1">
            <a:spLocks/>
          </p:cNvSpPr>
          <p:nvPr/>
        </p:nvSpPr>
        <p:spPr>
          <a:xfrm>
            <a:off x="5660969" y="180988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Pick just the columns needed for the model</a:t>
            </a:r>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Customer churn: preparing the dataset for ML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a:t>Think 2019 / DOC ID / Month XX, 2019 / © 2019 IBM Corporation</a:t>
            </a:r>
            <a:endParaRPr lang="en-US"/>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3"/>
          <a:stretch>
            <a:fillRect/>
          </a:stretch>
        </p:blipFill>
        <p:spPr>
          <a:xfrm>
            <a:off x="930678" y="911980"/>
            <a:ext cx="3155950" cy="704237"/>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1292628" y="1809888"/>
            <a:ext cx="2432050" cy="335788"/>
          </a:xfrm>
          <a:ln>
            <a:solidFill>
              <a:schemeClr val="accent1"/>
            </a:solidFill>
          </a:ln>
        </p:spPr>
        <p:txBody>
          <a:bodyPr/>
          <a:lstStyle/>
          <a:p>
            <a:pPr>
              <a:buSzPct val="110000"/>
            </a:pPr>
            <a:r>
              <a:rPr lang="en-US" sz="1100" b="1" dirty="0"/>
              <a:t>Keep a subset of columns</a:t>
            </a:r>
          </a:p>
        </p:txBody>
      </p:sp>
      <p:sp>
        <p:nvSpPr>
          <p:cNvPr id="11" name="Content Placeholder 6">
            <a:extLst>
              <a:ext uri="{FF2B5EF4-FFF2-40B4-BE49-F238E27FC236}">
                <a16:creationId xmlns:a16="http://schemas.microsoft.com/office/drawing/2014/main" id="{7064D724-26B0-4F03-A388-1928B42A8D33}"/>
              </a:ext>
            </a:extLst>
          </p:cNvPr>
          <p:cNvSpPr txBox="1">
            <a:spLocks/>
          </p:cNvSpPr>
          <p:nvPr/>
        </p:nvSpPr>
        <p:spPr>
          <a:xfrm>
            <a:off x="1292628" y="2343838"/>
            <a:ext cx="2432050" cy="335788"/>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missing values</a:t>
            </a:r>
          </a:p>
        </p:txBody>
      </p:sp>
      <p:sp>
        <p:nvSpPr>
          <p:cNvPr id="12" name="Content Placeholder 6">
            <a:extLst>
              <a:ext uri="{FF2B5EF4-FFF2-40B4-BE49-F238E27FC236}">
                <a16:creationId xmlns:a16="http://schemas.microsoft.com/office/drawing/2014/main" id="{146105EE-F3C9-4ED5-91F4-74F94416AB7A}"/>
              </a:ext>
            </a:extLst>
          </p:cNvPr>
          <p:cNvSpPr txBox="1">
            <a:spLocks/>
          </p:cNvSpPr>
          <p:nvPr/>
        </p:nvSpPr>
        <p:spPr>
          <a:xfrm>
            <a:off x="1292628" y="2819596"/>
            <a:ext cx="2432050" cy="799035"/>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outliers</a:t>
            </a:r>
          </a:p>
          <a:p>
            <a:pPr>
              <a:buSzPct val="110000"/>
            </a:pPr>
            <a:r>
              <a:rPr lang="en-US" sz="1100" b="1" dirty="0"/>
              <a:t>Scale continuous values </a:t>
            </a:r>
          </a:p>
          <a:p>
            <a:pPr>
              <a:buSzPct val="110000"/>
            </a:pPr>
            <a:r>
              <a:rPr lang="en-US" sz="1100" b="1" dirty="0"/>
              <a:t>Deal with string values</a:t>
            </a:r>
          </a:p>
        </p:txBody>
      </p:sp>
      <p:sp>
        <p:nvSpPr>
          <p:cNvPr id="13" name="Content Placeholder 6">
            <a:extLst>
              <a:ext uri="{FF2B5EF4-FFF2-40B4-BE49-F238E27FC236}">
                <a16:creationId xmlns:a16="http://schemas.microsoft.com/office/drawing/2014/main" id="{D349173C-ECAD-461E-9FAA-FE0B38AADAE5}"/>
              </a:ext>
            </a:extLst>
          </p:cNvPr>
          <p:cNvSpPr txBox="1">
            <a:spLocks/>
          </p:cNvSpPr>
          <p:nvPr/>
        </p:nvSpPr>
        <p:spPr>
          <a:xfrm>
            <a:off x="1292628" y="3782629"/>
            <a:ext cx="2432050" cy="459927"/>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Split Dataset into Train &amp; Test</a:t>
            </a:r>
          </a:p>
        </p:txBody>
      </p:sp>
      <p:pic>
        <p:nvPicPr>
          <p:cNvPr id="14" name="Picture 13">
            <a:extLst>
              <a:ext uri="{FF2B5EF4-FFF2-40B4-BE49-F238E27FC236}">
                <a16:creationId xmlns:a16="http://schemas.microsoft.com/office/drawing/2014/main" id="{7E08671D-40EE-43CB-8774-D3862AF93683}"/>
              </a:ext>
            </a:extLst>
          </p:cNvPr>
          <p:cNvPicPr>
            <a:picLocks noChangeAspect="1"/>
          </p:cNvPicPr>
          <p:nvPr/>
        </p:nvPicPr>
        <p:blipFill>
          <a:blip r:embed="rId3"/>
          <a:stretch>
            <a:fillRect/>
          </a:stretch>
        </p:blipFill>
        <p:spPr>
          <a:xfrm>
            <a:off x="930678" y="4363235"/>
            <a:ext cx="1730372" cy="386125"/>
          </a:xfrm>
          <a:prstGeom prst="rect">
            <a:avLst/>
          </a:prstGeom>
        </p:spPr>
      </p:pic>
      <p:sp>
        <p:nvSpPr>
          <p:cNvPr id="15" name="Arrow: Down 14">
            <a:extLst>
              <a:ext uri="{FF2B5EF4-FFF2-40B4-BE49-F238E27FC236}">
                <a16:creationId xmlns:a16="http://schemas.microsoft.com/office/drawing/2014/main" id="{A5410D20-65D2-4D4B-B9FA-91040E8E4541}"/>
              </a:ext>
            </a:extLst>
          </p:cNvPr>
          <p:cNvSpPr/>
          <p:nvPr/>
        </p:nvSpPr>
        <p:spPr>
          <a:xfrm>
            <a:off x="2354867" y="1613300"/>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6" name="Arrow: Down 15">
            <a:extLst>
              <a:ext uri="{FF2B5EF4-FFF2-40B4-BE49-F238E27FC236}">
                <a16:creationId xmlns:a16="http://schemas.microsoft.com/office/drawing/2014/main" id="{A780FE3D-66F4-409D-8E14-68D24FF39407}"/>
              </a:ext>
            </a:extLst>
          </p:cNvPr>
          <p:cNvSpPr/>
          <p:nvPr/>
        </p:nvSpPr>
        <p:spPr>
          <a:xfrm>
            <a:off x="2354867" y="214567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Arrow: Down 16">
            <a:extLst>
              <a:ext uri="{FF2B5EF4-FFF2-40B4-BE49-F238E27FC236}">
                <a16:creationId xmlns:a16="http://schemas.microsoft.com/office/drawing/2014/main" id="{56079A2D-6F8A-41FD-9392-15AD5CDE7B8F}"/>
              </a:ext>
            </a:extLst>
          </p:cNvPr>
          <p:cNvSpPr/>
          <p:nvPr/>
        </p:nvSpPr>
        <p:spPr>
          <a:xfrm>
            <a:off x="2353481" y="2631465"/>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8" name="Arrow: Down 17">
            <a:extLst>
              <a:ext uri="{FF2B5EF4-FFF2-40B4-BE49-F238E27FC236}">
                <a16:creationId xmlns:a16="http://schemas.microsoft.com/office/drawing/2014/main" id="{BFC079CD-AD20-4597-BDC8-86796A03C7DF}"/>
              </a:ext>
            </a:extLst>
          </p:cNvPr>
          <p:cNvSpPr/>
          <p:nvPr/>
        </p:nvSpPr>
        <p:spPr>
          <a:xfrm>
            <a:off x="2353480" y="3594323"/>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9" name="Arrow: Down 18">
            <a:extLst>
              <a:ext uri="{FF2B5EF4-FFF2-40B4-BE49-F238E27FC236}">
                <a16:creationId xmlns:a16="http://schemas.microsoft.com/office/drawing/2014/main" id="{B27FDB16-F013-48E0-BB25-8843DD8760B5}"/>
              </a:ext>
            </a:extLst>
          </p:cNvPr>
          <p:cNvSpPr/>
          <p:nvPr/>
        </p:nvSpPr>
        <p:spPr>
          <a:xfrm>
            <a:off x="2353479" y="424318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pic>
        <p:nvPicPr>
          <p:cNvPr id="20" name="Picture 19">
            <a:extLst>
              <a:ext uri="{FF2B5EF4-FFF2-40B4-BE49-F238E27FC236}">
                <a16:creationId xmlns:a16="http://schemas.microsoft.com/office/drawing/2014/main" id="{CDABE756-F3FE-416F-8DDD-CBD3DF844D28}"/>
              </a:ext>
            </a:extLst>
          </p:cNvPr>
          <p:cNvPicPr>
            <a:picLocks noChangeAspect="1"/>
          </p:cNvPicPr>
          <p:nvPr/>
        </p:nvPicPr>
        <p:blipFill>
          <a:blip r:embed="rId3"/>
          <a:stretch>
            <a:fillRect/>
          </a:stretch>
        </p:blipFill>
        <p:spPr>
          <a:xfrm>
            <a:off x="2502591" y="4526666"/>
            <a:ext cx="2076162" cy="463287"/>
          </a:xfrm>
          <a:prstGeom prst="rect">
            <a:avLst/>
          </a:prstGeom>
        </p:spPr>
      </p:pic>
      <p:sp>
        <p:nvSpPr>
          <p:cNvPr id="23" name="Content Placeholder 6">
            <a:extLst>
              <a:ext uri="{FF2B5EF4-FFF2-40B4-BE49-F238E27FC236}">
                <a16:creationId xmlns:a16="http://schemas.microsoft.com/office/drawing/2014/main" id="{DFC43B6D-9778-454A-865B-B261286BD4CC}"/>
              </a:ext>
            </a:extLst>
          </p:cNvPr>
          <p:cNvSpPr txBox="1">
            <a:spLocks/>
          </p:cNvSpPr>
          <p:nvPr/>
        </p:nvSpPr>
        <p:spPr>
          <a:xfrm>
            <a:off x="5660969" y="234383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ML algorithms need numeric input</a:t>
            </a:r>
          </a:p>
        </p:txBody>
      </p:sp>
      <p:sp>
        <p:nvSpPr>
          <p:cNvPr id="24" name="Content Placeholder 6">
            <a:extLst>
              <a:ext uri="{FF2B5EF4-FFF2-40B4-BE49-F238E27FC236}">
                <a16:creationId xmlns:a16="http://schemas.microsoft.com/office/drawing/2014/main" id="{8E553DDD-F896-4649-B77C-7A1EC797D6E3}"/>
              </a:ext>
            </a:extLst>
          </p:cNvPr>
          <p:cNvSpPr txBox="1">
            <a:spLocks/>
          </p:cNvSpPr>
          <p:nvPr/>
        </p:nvSpPr>
        <p:spPr>
          <a:xfrm>
            <a:off x="5660969" y="2877788"/>
            <a:ext cx="3400481" cy="70667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Control impact of anomalies</a:t>
            </a:r>
          </a:p>
          <a:p>
            <a:pPr>
              <a:buSzPct val="110000"/>
            </a:pPr>
            <a:r>
              <a:rPr lang="en-US" sz="1200" b="1" i="1" dirty="0"/>
              <a:t>Consistent impact of columns</a:t>
            </a:r>
          </a:p>
          <a:p>
            <a:pPr>
              <a:buSzPct val="110000"/>
            </a:pPr>
            <a:r>
              <a:rPr lang="en-US" sz="1200" b="1" i="1" dirty="0"/>
              <a:t>ML algorithms need numeric input</a:t>
            </a:r>
          </a:p>
        </p:txBody>
      </p:sp>
      <p:sp>
        <p:nvSpPr>
          <p:cNvPr id="25" name="Content Placeholder 6">
            <a:extLst>
              <a:ext uri="{FF2B5EF4-FFF2-40B4-BE49-F238E27FC236}">
                <a16:creationId xmlns:a16="http://schemas.microsoft.com/office/drawing/2014/main" id="{6685A717-2F56-4414-9A37-360B5AF6D22E}"/>
              </a:ext>
            </a:extLst>
          </p:cNvPr>
          <p:cNvSpPr txBox="1">
            <a:spLocks/>
          </p:cNvSpPr>
          <p:nvPr/>
        </p:nvSpPr>
        <p:spPr>
          <a:xfrm>
            <a:off x="5660969" y="3782629"/>
            <a:ext cx="3400481" cy="459927"/>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Need to reserve a portion of the data the model has never seen to validate the model</a:t>
            </a:r>
          </a:p>
        </p:txBody>
      </p:sp>
      <p:cxnSp>
        <p:nvCxnSpPr>
          <p:cNvPr id="31" name="Straight Connector 30">
            <a:extLst>
              <a:ext uri="{FF2B5EF4-FFF2-40B4-BE49-F238E27FC236}">
                <a16:creationId xmlns:a16="http://schemas.microsoft.com/office/drawing/2014/main" id="{5E2DC645-8BBA-41D0-A49F-FCE08A3BDE37}"/>
              </a:ext>
            </a:extLst>
          </p:cNvPr>
          <p:cNvCxnSpPr>
            <a:cxnSpLocks/>
          </p:cNvCxnSpPr>
          <p:nvPr/>
        </p:nvCxnSpPr>
        <p:spPr>
          <a:xfrm>
            <a:off x="3724678" y="19112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85AB4BC-733B-4BBE-9B71-B337872470F6}"/>
              </a:ext>
            </a:extLst>
          </p:cNvPr>
          <p:cNvCxnSpPr>
            <a:cxnSpLocks/>
          </p:cNvCxnSpPr>
          <p:nvPr/>
        </p:nvCxnSpPr>
        <p:spPr>
          <a:xfrm>
            <a:off x="3727448" y="24543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081C18-24F3-4971-B331-64A6EBC5F3AF}"/>
              </a:ext>
            </a:extLst>
          </p:cNvPr>
          <p:cNvCxnSpPr>
            <a:cxnSpLocks/>
          </p:cNvCxnSpPr>
          <p:nvPr/>
        </p:nvCxnSpPr>
        <p:spPr>
          <a:xfrm>
            <a:off x="3724678" y="2933748"/>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7581801-ED2A-4B6C-BC0D-17EEB048DB34}"/>
              </a:ext>
            </a:extLst>
          </p:cNvPr>
          <p:cNvCxnSpPr>
            <a:cxnSpLocks/>
          </p:cNvCxnSpPr>
          <p:nvPr/>
        </p:nvCxnSpPr>
        <p:spPr>
          <a:xfrm>
            <a:off x="3724678" y="3266256"/>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71018B3-1572-4187-862A-735985EDDD42}"/>
              </a:ext>
            </a:extLst>
          </p:cNvPr>
          <p:cNvCxnSpPr>
            <a:cxnSpLocks/>
          </p:cNvCxnSpPr>
          <p:nvPr/>
        </p:nvCxnSpPr>
        <p:spPr>
          <a:xfrm>
            <a:off x="3724678" y="3548887"/>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9D5E8DC-CC31-4F55-A6D0-EBBE36210795}"/>
              </a:ext>
            </a:extLst>
          </p:cNvPr>
          <p:cNvCxnSpPr>
            <a:cxnSpLocks/>
          </p:cNvCxnSpPr>
          <p:nvPr/>
        </p:nvCxnSpPr>
        <p:spPr>
          <a:xfrm>
            <a:off x="3724678" y="3939584"/>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9" name="Content Placeholder 6">
            <a:extLst>
              <a:ext uri="{FF2B5EF4-FFF2-40B4-BE49-F238E27FC236}">
                <a16:creationId xmlns:a16="http://schemas.microsoft.com/office/drawing/2014/main" id="{9C4CEEAD-8526-48E5-8783-8C38FCA4A868}"/>
              </a:ext>
            </a:extLst>
          </p:cNvPr>
          <p:cNvSpPr txBox="1">
            <a:spLocks/>
          </p:cNvSpPr>
          <p:nvPr/>
        </p:nvSpPr>
        <p:spPr>
          <a:xfrm>
            <a:off x="6670794" y="1264098"/>
            <a:ext cx="711497"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2000" b="1" i="1" dirty="0"/>
              <a:t>Why?</a:t>
            </a:r>
          </a:p>
        </p:txBody>
      </p:sp>
      <p:sp>
        <p:nvSpPr>
          <p:cNvPr id="30" name="Content Placeholder 6">
            <a:extLst>
              <a:ext uri="{FF2B5EF4-FFF2-40B4-BE49-F238E27FC236}">
                <a16:creationId xmlns:a16="http://schemas.microsoft.com/office/drawing/2014/main" id="{7414E449-71A4-4DDA-A8E9-7E8098D4B7A5}"/>
              </a:ext>
            </a:extLst>
          </p:cNvPr>
          <p:cNvSpPr txBox="1">
            <a:spLocks/>
          </p:cNvSpPr>
          <p:nvPr/>
        </p:nvSpPr>
        <p:spPr>
          <a:xfrm>
            <a:off x="1654578" y="639162"/>
            <a:ext cx="2432050"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Original dataset</a:t>
            </a:r>
          </a:p>
        </p:txBody>
      </p:sp>
    </p:spTree>
    <p:extLst>
      <p:ext uri="{BB962C8B-B14F-4D97-AF65-F5344CB8AC3E}">
        <p14:creationId xmlns:p14="http://schemas.microsoft.com/office/powerpoint/2010/main" val="3627751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AEF0B39A-9E33-4B6A-9F03-CD8C1F335B9C}"/>
              </a:ext>
            </a:extLst>
          </p:cNvPr>
          <p:cNvSpPr/>
          <p:nvPr/>
        </p:nvSpPr>
        <p:spPr>
          <a:xfrm rot="5400000">
            <a:off x="5005850" y="1032783"/>
            <a:ext cx="4041387" cy="3777712"/>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2" name="Content Placeholder 6">
            <a:extLst>
              <a:ext uri="{FF2B5EF4-FFF2-40B4-BE49-F238E27FC236}">
                <a16:creationId xmlns:a16="http://schemas.microsoft.com/office/drawing/2014/main" id="{0AE7DC18-64A2-420A-8F1E-2D79F539445E}"/>
              </a:ext>
            </a:extLst>
          </p:cNvPr>
          <p:cNvSpPr txBox="1">
            <a:spLocks/>
          </p:cNvSpPr>
          <p:nvPr/>
        </p:nvSpPr>
        <p:spPr>
          <a:xfrm>
            <a:off x="5660969" y="180988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Pick the 8 columns needed for the model:</a:t>
            </a:r>
          </a:p>
          <a:p>
            <a:pPr marL="171450" indent="-171450">
              <a:buSzPct val="110000"/>
              <a:buFont typeface="Arial" panose="020B0604020202020204" pitchFamily="34" charset="0"/>
              <a:buChar char="•"/>
            </a:pPr>
            <a:r>
              <a:rPr lang="en-US" sz="1000" b="1" i="1" dirty="0"/>
              <a:t>tenure</a:t>
            </a:r>
          </a:p>
          <a:p>
            <a:pPr marL="171450" indent="-171450">
              <a:buSzPct val="110000"/>
              <a:buFont typeface="Arial" panose="020B0604020202020204" pitchFamily="34" charset="0"/>
              <a:buChar char="•"/>
            </a:pPr>
            <a:r>
              <a:rPr lang="en-US" sz="1000" b="1" i="1" dirty="0" err="1"/>
              <a:t>InternetService</a:t>
            </a:r>
            <a:endParaRPr lang="en-US" sz="1000" b="1" i="1" dirty="0"/>
          </a:p>
          <a:p>
            <a:pPr marL="171450" indent="-171450">
              <a:buSzPct val="110000"/>
              <a:buFont typeface="Arial" panose="020B0604020202020204" pitchFamily="34" charset="0"/>
              <a:buChar char="•"/>
            </a:pPr>
            <a:r>
              <a:rPr lang="en-US" sz="1000" b="1" i="1" dirty="0" err="1"/>
              <a:t>OnlineSecurity</a:t>
            </a:r>
            <a:endParaRPr lang="en-US" sz="1000" b="1" i="1" dirty="0"/>
          </a:p>
          <a:p>
            <a:pPr marL="171450" indent="-171450">
              <a:buSzPct val="110000"/>
              <a:buFont typeface="Arial" panose="020B0604020202020204" pitchFamily="34" charset="0"/>
              <a:buChar char="•"/>
            </a:pPr>
            <a:r>
              <a:rPr lang="en-US" sz="1000" b="1" i="1" dirty="0"/>
              <a:t>Contract</a:t>
            </a:r>
          </a:p>
          <a:p>
            <a:pPr marL="171450" indent="-171450">
              <a:buSzPct val="110000"/>
              <a:buFont typeface="Arial" panose="020B0604020202020204" pitchFamily="34" charset="0"/>
              <a:buChar char="•"/>
            </a:pPr>
            <a:r>
              <a:rPr lang="en-US" sz="1000" b="1" i="1" dirty="0" err="1"/>
              <a:t>PaymentMethod</a:t>
            </a:r>
            <a:endParaRPr lang="en-US" sz="1000" b="1" i="1" dirty="0"/>
          </a:p>
          <a:p>
            <a:pPr marL="171450" indent="-171450">
              <a:buSzPct val="110000"/>
              <a:buFont typeface="Arial" panose="020B0604020202020204" pitchFamily="34" charset="0"/>
              <a:buChar char="•"/>
            </a:pPr>
            <a:r>
              <a:rPr lang="en-US" sz="1000" b="1" i="1" dirty="0" err="1"/>
              <a:t>MonthlyCharges</a:t>
            </a:r>
            <a:endParaRPr lang="en-US" sz="1000" b="1" i="1" dirty="0"/>
          </a:p>
          <a:p>
            <a:pPr marL="171450" indent="-171450">
              <a:buSzPct val="110000"/>
              <a:buFont typeface="Arial" panose="020B0604020202020204" pitchFamily="34" charset="0"/>
              <a:buChar char="•"/>
            </a:pPr>
            <a:r>
              <a:rPr lang="en-US" sz="1000" b="1" i="1" dirty="0" err="1"/>
              <a:t>TotalCharges</a:t>
            </a:r>
            <a:endParaRPr lang="en-US" sz="1000" b="1" i="1" dirty="0"/>
          </a:p>
          <a:p>
            <a:pPr marL="171450" indent="-171450">
              <a:buSzPct val="110000"/>
              <a:buFont typeface="Arial" panose="020B0604020202020204" pitchFamily="34" charset="0"/>
              <a:buChar char="•"/>
            </a:pPr>
            <a:r>
              <a:rPr lang="en-US" sz="1000" b="1" i="1" dirty="0">
                <a:solidFill>
                  <a:srgbClr val="FF0000"/>
                </a:solidFill>
              </a:rPr>
              <a:t>Churn</a:t>
            </a:r>
          </a:p>
          <a:p>
            <a:pPr>
              <a:buSzPct val="110000"/>
            </a:pPr>
            <a:endParaRPr lang="en-US" sz="1200" b="1" i="1" dirty="0"/>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Customer churn: preparing the dataset for ML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a:t>Think 2019 / DOC ID / Month XX, 2019 / © 2019 IBM Corporation</a:t>
            </a:r>
            <a:endParaRPr lang="en-US"/>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3"/>
          <a:stretch>
            <a:fillRect/>
          </a:stretch>
        </p:blipFill>
        <p:spPr>
          <a:xfrm>
            <a:off x="930678" y="911980"/>
            <a:ext cx="3155950" cy="704237"/>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1292628" y="1809888"/>
            <a:ext cx="2432050" cy="335788"/>
          </a:xfrm>
          <a:ln>
            <a:solidFill>
              <a:schemeClr val="accent1"/>
            </a:solidFill>
          </a:ln>
        </p:spPr>
        <p:txBody>
          <a:bodyPr/>
          <a:lstStyle/>
          <a:p>
            <a:pPr>
              <a:buSzPct val="110000"/>
            </a:pPr>
            <a:r>
              <a:rPr lang="en-US" sz="1100" b="1" dirty="0"/>
              <a:t>Keep a subset of columns</a:t>
            </a:r>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1654578" y="639162"/>
            <a:ext cx="2432050"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Original dataset</a:t>
            </a:r>
          </a:p>
        </p:txBody>
      </p:sp>
      <p:sp>
        <p:nvSpPr>
          <p:cNvPr id="11" name="Content Placeholder 6">
            <a:extLst>
              <a:ext uri="{FF2B5EF4-FFF2-40B4-BE49-F238E27FC236}">
                <a16:creationId xmlns:a16="http://schemas.microsoft.com/office/drawing/2014/main" id="{7064D724-26B0-4F03-A388-1928B42A8D33}"/>
              </a:ext>
            </a:extLst>
          </p:cNvPr>
          <p:cNvSpPr txBox="1">
            <a:spLocks/>
          </p:cNvSpPr>
          <p:nvPr/>
        </p:nvSpPr>
        <p:spPr>
          <a:xfrm>
            <a:off x="1292628" y="2343838"/>
            <a:ext cx="2432050" cy="335788"/>
          </a:xfrm>
          <a:prstGeom prst="rect">
            <a:avLst/>
          </a:prstGeom>
          <a:ln>
            <a:solidFill>
              <a:prstClr val="black">
                <a:alpha val="25000"/>
              </a:prstClr>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solidFill>
                  <a:schemeClr val="bg2">
                    <a:lumMod val="65000"/>
                  </a:schemeClr>
                </a:solidFill>
              </a:rPr>
              <a:t>Deal with missing values</a:t>
            </a:r>
          </a:p>
        </p:txBody>
      </p:sp>
      <p:sp>
        <p:nvSpPr>
          <p:cNvPr id="12" name="Content Placeholder 6">
            <a:extLst>
              <a:ext uri="{FF2B5EF4-FFF2-40B4-BE49-F238E27FC236}">
                <a16:creationId xmlns:a16="http://schemas.microsoft.com/office/drawing/2014/main" id="{146105EE-F3C9-4ED5-91F4-74F94416AB7A}"/>
              </a:ext>
            </a:extLst>
          </p:cNvPr>
          <p:cNvSpPr txBox="1">
            <a:spLocks/>
          </p:cNvSpPr>
          <p:nvPr/>
        </p:nvSpPr>
        <p:spPr>
          <a:xfrm>
            <a:off x="1292628" y="2819596"/>
            <a:ext cx="2432050" cy="799035"/>
          </a:xfrm>
          <a:prstGeom prst="rect">
            <a:avLst/>
          </a:prstGeom>
          <a:ln>
            <a:solidFill>
              <a:prstClr val="black">
                <a:alpha val="25000"/>
              </a:prstClr>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solidFill>
                  <a:schemeClr val="bg2">
                    <a:lumMod val="65000"/>
                  </a:schemeClr>
                </a:solidFill>
              </a:rPr>
              <a:t>Deal with outliers</a:t>
            </a:r>
          </a:p>
          <a:p>
            <a:pPr>
              <a:buSzPct val="110000"/>
            </a:pPr>
            <a:r>
              <a:rPr lang="en-US" sz="1100" b="1" dirty="0">
                <a:solidFill>
                  <a:schemeClr val="bg2">
                    <a:lumMod val="65000"/>
                  </a:schemeClr>
                </a:solidFill>
              </a:rPr>
              <a:t>Scale continuous values </a:t>
            </a:r>
          </a:p>
          <a:p>
            <a:pPr>
              <a:buSzPct val="110000"/>
            </a:pPr>
            <a:r>
              <a:rPr lang="en-US" sz="1100" b="1" dirty="0">
                <a:solidFill>
                  <a:schemeClr val="bg2">
                    <a:lumMod val="65000"/>
                  </a:schemeClr>
                </a:solidFill>
              </a:rPr>
              <a:t>Deal with string values</a:t>
            </a:r>
          </a:p>
        </p:txBody>
      </p:sp>
      <p:sp>
        <p:nvSpPr>
          <p:cNvPr id="13" name="Content Placeholder 6">
            <a:extLst>
              <a:ext uri="{FF2B5EF4-FFF2-40B4-BE49-F238E27FC236}">
                <a16:creationId xmlns:a16="http://schemas.microsoft.com/office/drawing/2014/main" id="{D349173C-ECAD-461E-9FAA-FE0B38AADAE5}"/>
              </a:ext>
            </a:extLst>
          </p:cNvPr>
          <p:cNvSpPr txBox="1">
            <a:spLocks/>
          </p:cNvSpPr>
          <p:nvPr/>
        </p:nvSpPr>
        <p:spPr>
          <a:xfrm>
            <a:off x="1292628" y="3782629"/>
            <a:ext cx="2432050" cy="459927"/>
          </a:xfrm>
          <a:prstGeom prst="rect">
            <a:avLst/>
          </a:prstGeom>
          <a:ln>
            <a:solidFill>
              <a:prstClr val="black">
                <a:alpha val="25000"/>
              </a:prstClr>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solidFill>
                  <a:schemeClr val="bg2">
                    <a:lumMod val="65000"/>
                  </a:schemeClr>
                </a:solidFill>
              </a:rPr>
              <a:t>Split Dataset into Train &amp; Test</a:t>
            </a:r>
          </a:p>
        </p:txBody>
      </p:sp>
      <p:pic>
        <p:nvPicPr>
          <p:cNvPr id="14" name="Picture 13">
            <a:extLst>
              <a:ext uri="{FF2B5EF4-FFF2-40B4-BE49-F238E27FC236}">
                <a16:creationId xmlns:a16="http://schemas.microsoft.com/office/drawing/2014/main" id="{7E08671D-40EE-43CB-8774-D3862AF93683}"/>
              </a:ext>
            </a:extLst>
          </p:cNvPr>
          <p:cNvPicPr>
            <a:picLocks noChangeAspect="1"/>
          </p:cNvPicPr>
          <p:nvPr/>
        </p:nvPicPr>
        <p:blipFill>
          <a:blip r:embed="rId3"/>
          <a:stretch>
            <a:fillRect/>
          </a:stretch>
        </p:blipFill>
        <p:spPr>
          <a:xfrm>
            <a:off x="930678" y="4363235"/>
            <a:ext cx="1730372" cy="386125"/>
          </a:xfrm>
          <a:prstGeom prst="rect">
            <a:avLst/>
          </a:prstGeom>
          <a:ln>
            <a:solidFill>
              <a:prstClr val="black">
                <a:alpha val="25000"/>
              </a:prstClr>
            </a:solidFill>
          </a:ln>
        </p:spPr>
      </p:pic>
      <p:sp>
        <p:nvSpPr>
          <p:cNvPr id="15" name="Arrow: Down 14">
            <a:extLst>
              <a:ext uri="{FF2B5EF4-FFF2-40B4-BE49-F238E27FC236}">
                <a16:creationId xmlns:a16="http://schemas.microsoft.com/office/drawing/2014/main" id="{A5410D20-65D2-4D4B-B9FA-91040E8E4541}"/>
              </a:ext>
            </a:extLst>
          </p:cNvPr>
          <p:cNvSpPr/>
          <p:nvPr/>
        </p:nvSpPr>
        <p:spPr>
          <a:xfrm>
            <a:off x="2354867" y="1613300"/>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6" name="Arrow: Down 15">
            <a:extLst>
              <a:ext uri="{FF2B5EF4-FFF2-40B4-BE49-F238E27FC236}">
                <a16:creationId xmlns:a16="http://schemas.microsoft.com/office/drawing/2014/main" id="{A780FE3D-66F4-409D-8E14-68D24FF39407}"/>
              </a:ext>
            </a:extLst>
          </p:cNvPr>
          <p:cNvSpPr/>
          <p:nvPr/>
        </p:nvSpPr>
        <p:spPr>
          <a:xfrm>
            <a:off x="2354867" y="214567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Arrow: Down 16">
            <a:extLst>
              <a:ext uri="{FF2B5EF4-FFF2-40B4-BE49-F238E27FC236}">
                <a16:creationId xmlns:a16="http://schemas.microsoft.com/office/drawing/2014/main" id="{56079A2D-6F8A-41FD-9392-15AD5CDE7B8F}"/>
              </a:ext>
            </a:extLst>
          </p:cNvPr>
          <p:cNvSpPr/>
          <p:nvPr/>
        </p:nvSpPr>
        <p:spPr>
          <a:xfrm>
            <a:off x="2353481" y="2631465"/>
            <a:ext cx="307571" cy="199505"/>
          </a:xfrm>
          <a:prstGeom prst="downArrow">
            <a:avLst/>
          </a:prstGeom>
          <a:solidFill>
            <a:schemeClr val="bg1">
              <a:lumMod val="25000"/>
              <a:lumOff val="75000"/>
            </a:schemeClr>
          </a:solidFill>
          <a:ln>
            <a:solidFill>
              <a:prstClr val="black">
                <a:alpha val="25000"/>
              </a:prstClr>
            </a:solidFill>
          </a:ln>
        </p:spPr>
        <p:txBody>
          <a:bodyPr wrap="square" lIns="0" tIns="0" rIns="0" bIns="0" rtlCol="0" anchor="ctr">
            <a:noAutofit/>
          </a:bodyPr>
          <a:lstStyle/>
          <a:p>
            <a:pPr algn="ctr"/>
            <a:endParaRPr lang="en-CA" sz="1200" dirty="0" err="1">
              <a:solidFill>
                <a:schemeClr val="bg2">
                  <a:lumMod val="65000"/>
                </a:schemeClr>
              </a:solidFill>
              <a:latin typeface="Arial"/>
              <a:cs typeface="Arial"/>
            </a:endParaRPr>
          </a:p>
        </p:txBody>
      </p:sp>
      <p:sp>
        <p:nvSpPr>
          <p:cNvPr id="18" name="Arrow: Down 17">
            <a:extLst>
              <a:ext uri="{FF2B5EF4-FFF2-40B4-BE49-F238E27FC236}">
                <a16:creationId xmlns:a16="http://schemas.microsoft.com/office/drawing/2014/main" id="{BFC079CD-AD20-4597-BDC8-86796A03C7DF}"/>
              </a:ext>
            </a:extLst>
          </p:cNvPr>
          <p:cNvSpPr/>
          <p:nvPr/>
        </p:nvSpPr>
        <p:spPr>
          <a:xfrm>
            <a:off x="2353480" y="3594323"/>
            <a:ext cx="307571" cy="199505"/>
          </a:xfrm>
          <a:prstGeom prst="downArrow">
            <a:avLst/>
          </a:prstGeom>
          <a:solidFill>
            <a:schemeClr val="bg1">
              <a:lumMod val="25000"/>
              <a:lumOff val="75000"/>
            </a:schemeClr>
          </a:solidFill>
          <a:ln>
            <a:solidFill>
              <a:prstClr val="black">
                <a:alpha val="25000"/>
              </a:prstClr>
            </a:solidFill>
          </a:ln>
        </p:spPr>
        <p:txBody>
          <a:bodyPr wrap="square" lIns="0" tIns="0" rIns="0" bIns="0" rtlCol="0" anchor="ctr">
            <a:noAutofit/>
          </a:bodyPr>
          <a:lstStyle/>
          <a:p>
            <a:pPr algn="ctr"/>
            <a:endParaRPr lang="en-CA" sz="1200" dirty="0" err="1">
              <a:solidFill>
                <a:schemeClr val="bg2">
                  <a:lumMod val="65000"/>
                </a:schemeClr>
              </a:solidFill>
              <a:latin typeface="Arial"/>
              <a:cs typeface="Arial"/>
            </a:endParaRPr>
          </a:p>
        </p:txBody>
      </p:sp>
      <p:sp>
        <p:nvSpPr>
          <p:cNvPr id="19" name="Arrow: Down 18">
            <a:extLst>
              <a:ext uri="{FF2B5EF4-FFF2-40B4-BE49-F238E27FC236}">
                <a16:creationId xmlns:a16="http://schemas.microsoft.com/office/drawing/2014/main" id="{B27FDB16-F013-48E0-BB25-8843DD8760B5}"/>
              </a:ext>
            </a:extLst>
          </p:cNvPr>
          <p:cNvSpPr/>
          <p:nvPr/>
        </p:nvSpPr>
        <p:spPr>
          <a:xfrm>
            <a:off x="2353479" y="4243186"/>
            <a:ext cx="307571" cy="199505"/>
          </a:xfrm>
          <a:prstGeom prst="downArrow">
            <a:avLst/>
          </a:prstGeom>
          <a:solidFill>
            <a:schemeClr val="bg1">
              <a:lumMod val="25000"/>
              <a:lumOff val="75000"/>
            </a:schemeClr>
          </a:solidFill>
          <a:ln>
            <a:solidFill>
              <a:prstClr val="black">
                <a:alpha val="25000"/>
              </a:prstClr>
            </a:solidFill>
          </a:ln>
        </p:spPr>
        <p:txBody>
          <a:bodyPr wrap="square" lIns="0" tIns="0" rIns="0" bIns="0" rtlCol="0" anchor="ctr">
            <a:noAutofit/>
          </a:bodyPr>
          <a:lstStyle/>
          <a:p>
            <a:pPr algn="ctr"/>
            <a:endParaRPr lang="en-CA" sz="1200" dirty="0" err="1">
              <a:solidFill>
                <a:schemeClr val="bg2">
                  <a:lumMod val="65000"/>
                </a:schemeClr>
              </a:solidFill>
              <a:latin typeface="Arial"/>
              <a:cs typeface="Arial"/>
            </a:endParaRPr>
          </a:p>
        </p:txBody>
      </p:sp>
      <p:pic>
        <p:nvPicPr>
          <p:cNvPr id="20" name="Picture 19">
            <a:extLst>
              <a:ext uri="{FF2B5EF4-FFF2-40B4-BE49-F238E27FC236}">
                <a16:creationId xmlns:a16="http://schemas.microsoft.com/office/drawing/2014/main" id="{CDABE756-F3FE-416F-8DDD-CBD3DF844D28}"/>
              </a:ext>
            </a:extLst>
          </p:cNvPr>
          <p:cNvPicPr>
            <a:picLocks noChangeAspect="1"/>
          </p:cNvPicPr>
          <p:nvPr/>
        </p:nvPicPr>
        <p:blipFill>
          <a:blip r:embed="rId3"/>
          <a:stretch>
            <a:fillRect/>
          </a:stretch>
        </p:blipFill>
        <p:spPr>
          <a:xfrm>
            <a:off x="2502591" y="4526666"/>
            <a:ext cx="2076162" cy="463287"/>
          </a:xfrm>
          <a:prstGeom prst="rect">
            <a:avLst/>
          </a:prstGeom>
          <a:ln>
            <a:solidFill>
              <a:prstClr val="black">
                <a:alpha val="25000"/>
              </a:prstClr>
            </a:solidFill>
          </a:ln>
        </p:spPr>
      </p:pic>
      <p:cxnSp>
        <p:nvCxnSpPr>
          <p:cNvPr id="31" name="Straight Connector 30">
            <a:extLst>
              <a:ext uri="{FF2B5EF4-FFF2-40B4-BE49-F238E27FC236}">
                <a16:creationId xmlns:a16="http://schemas.microsoft.com/office/drawing/2014/main" id="{5E2DC645-8BBA-41D0-A49F-FCE08A3BDE37}"/>
              </a:ext>
            </a:extLst>
          </p:cNvPr>
          <p:cNvCxnSpPr>
            <a:cxnSpLocks/>
          </p:cNvCxnSpPr>
          <p:nvPr/>
        </p:nvCxnSpPr>
        <p:spPr>
          <a:xfrm>
            <a:off x="3724678" y="19112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8924423"/>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38797</TotalTime>
  <Words>1157</Words>
  <Application>Microsoft Office PowerPoint</Application>
  <PresentationFormat>On-screen Show (16:9)</PresentationFormat>
  <Paragraphs>246</Paragraphs>
  <Slides>14</Slides>
  <Notes>11</Notes>
  <HiddenSlides>1</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14</vt:i4>
      </vt:variant>
    </vt:vector>
  </HeadingPairs>
  <TitlesOfParts>
    <vt:vector size="24" baseType="lpstr">
      <vt:lpstr>Arial</vt:lpstr>
      <vt:lpstr>Calibri</vt:lpstr>
      <vt:lpstr>IBM Plex Sans</vt:lpstr>
      <vt:lpstr>Wingdings</vt:lpstr>
      <vt:lpstr>blk_background_2017</vt:lpstr>
      <vt:lpstr>dk_blu_background_2017</vt:lpstr>
      <vt:lpstr>gry_background_2017</vt:lpstr>
      <vt:lpstr>wht_background_2017</vt:lpstr>
      <vt:lpstr>1_wht_background_2017</vt:lpstr>
      <vt:lpstr>1_gry_background_2017</vt:lpstr>
      <vt:lpstr>Machine Learning Bootcamp IDUG NA 2019: June 6, 2019     Mark Ryan Jason Shayer Steve Darling</vt:lpstr>
      <vt:lpstr>What is Machine Learning?</vt:lpstr>
      <vt:lpstr>What is Machine Learning?</vt:lpstr>
      <vt:lpstr>What is Machine Learning?</vt:lpstr>
      <vt:lpstr>Customer churn: use case to illustrate machine learning</vt:lpstr>
      <vt:lpstr>Customer Churn: the game plan</vt:lpstr>
      <vt:lpstr>Customer churn: dataset</vt:lpstr>
      <vt:lpstr>Customer churn: preparing the dataset for ML</vt:lpstr>
      <vt:lpstr>Customer churn: preparing the dataset for ML</vt:lpstr>
      <vt:lpstr>Machine learning models: Logistic Regression</vt:lpstr>
      <vt:lpstr>Machine learning models: the secret sauce</vt:lpstr>
      <vt:lpstr>Customer churn: exercising the model</vt:lpstr>
      <vt:lpstr>PowerPoint Presentation</vt:lpstr>
      <vt:lpstr>Color palette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MARK Ryan</cp:lastModifiedBy>
  <cp:revision>390</cp:revision>
  <cp:lastPrinted>2019-01-04T23:28:29Z</cp:lastPrinted>
  <dcterms:created xsi:type="dcterms:W3CDTF">2017-12-15T17:43:10Z</dcterms:created>
  <dcterms:modified xsi:type="dcterms:W3CDTF">2019-05-06T22:43:06Z</dcterms:modified>
</cp:coreProperties>
</file>